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40"/>
  </p:notesMasterIdLst>
  <p:sldIdLst>
    <p:sldId id="256" r:id="rId2"/>
    <p:sldId id="295" r:id="rId3"/>
    <p:sldId id="257" r:id="rId4"/>
    <p:sldId id="258" r:id="rId5"/>
    <p:sldId id="290" r:id="rId6"/>
    <p:sldId id="259" r:id="rId7"/>
    <p:sldId id="260" r:id="rId8"/>
    <p:sldId id="281" r:id="rId9"/>
    <p:sldId id="294" r:id="rId10"/>
    <p:sldId id="282" r:id="rId11"/>
    <p:sldId id="261" r:id="rId12"/>
    <p:sldId id="291" r:id="rId13"/>
    <p:sldId id="262" r:id="rId14"/>
    <p:sldId id="263" r:id="rId15"/>
    <p:sldId id="296" r:id="rId16"/>
    <p:sldId id="297" r:id="rId17"/>
    <p:sldId id="292" r:id="rId18"/>
    <p:sldId id="264" r:id="rId19"/>
    <p:sldId id="286" r:id="rId20"/>
    <p:sldId id="288" r:id="rId21"/>
    <p:sldId id="289" r:id="rId22"/>
    <p:sldId id="265" r:id="rId23"/>
    <p:sldId id="266" r:id="rId24"/>
    <p:sldId id="267" r:id="rId25"/>
    <p:sldId id="284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6" r:id="rId34"/>
    <p:sldId id="277" r:id="rId35"/>
    <p:sldId id="285" r:id="rId36"/>
    <p:sldId id="278" r:id="rId37"/>
    <p:sldId id="293" r:id="rId38"/>
    <p:sldId id="279" r:id="rId3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0D4CB"/>
          </a:solidFill>
        </a:fill>
      </a:tcStyle>
    </a:wholeTbl>
    <a:band2H>
      <a:tcTxStyle/>
      <a:tcStyle>
        <a:tcBdr/>
        <a:fill>
          <a:solidFill>
            <a:srgbClr val="F8EBE7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818"/>
  </p:normalViewPr>
  <p:slideViewPr>
    <p:cSldViewPr snapToGrid="0" snapToObjects="1">
      <p:cViewPr varScale="1">
        <p:scale>
          <a:sx n="71" d="100"/>
          <a:sy n="71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5187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7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1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54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tr-TR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defRPr/>
            </a:pPr>
            <a:r>
              <a:rPr lang="en-US" altLang="tr-TR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17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9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tr-TR" sz="8000" smtClean="0"/>
              <a:t>“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defRPr/>
            </a:pPr>
            <a:r>
              <a:rPr lang="en-US" altLang="tr-TR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6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16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46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09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60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3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80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307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026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</p:spTree>
    <p:extLst>
      <p:ext uri="{BB962C8B-B14F-4D97-AF65-F5344CB8AC3E}">
        <p14:creationId xmlns:p14="http://schemas.microsoft.com/office/powerpoint/2010/main" val="7376424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6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8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26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1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49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22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77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tx2"/>
            </a:gs>
            <a:gs pos="0">
              <a:schemeClr val="bg2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486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144002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60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CONGESTIVE HEART FAILURE</a:t>
            </a:r>
          </a:p>
        </p:txBody>
      </p:sp>
      <p:sp>
        <p:nvSpPr>
          <p:cNvPr id="32" name="Shape 32"/>
          <p:cNvSpPr>
            <a:spLocks noGrp="1"/>
          </p:cNvSpPr>
          <p:nvPr>
            <p:ph type="subTitle" idx="1"/>
          </p:nvPr>
        </p:nvSpPr>
        <p:spPr>
          <a:xfrm>
            <a:off x="1639409" y="4729501"/>
            <a:ext cx="9144002" cy="16541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2200" b="1" dirty="0" err="1" smtClean="0">
                <a:latin typeface="+mn-lt"/>
                <a:sym typeface="Calibri"/>
              </a:rPr>
              <a:t>Assoc</a:t>
            </a:r>
            <a:r>
              <a:rPr lang="tr-TR" sz="2200" b="1" dirty="0" smtClean="0">
                <a:latin typeface="+mn-lt"/>
                <a:sym typeface="Calibri"/>
              </a:rPr>
              <a:t>. Prof. Meki Bilici</a:t>
            </a:r>
          </a:p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2200" b="1" dirty="0" err="1" smtClean="0">
                <a:latin typeface="+mn-lt"/>
              </a:rPr>
              <a:t>Pediatric</a:t>
            </a:r>
            <a:r>
              <a:rPr lang="tr-TR" sz="2200" b="1" dirty="0" smtClean="0">
                <a:latin typeface="+mn-lt"/>
              </a:rPr>
              <a:t> </a:t>
            </a:r>
            <a:r>
              <a:rPr lang="tr-TR" sz="2200" b="1" dirty="0" err="1" smtClean="0">
                <a:latin typeface="+mn-lt"/>
              </a:rPr>
              <a:t>Cardiologist</a:t>
            </a:r>
            <a:endParaRPr sz="2200" b="1" dirty="0">
              <a:latin typeface="+mn-lt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4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Compansatory</a:t>
            </a:r>
            <a: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mechanisms</a:t>
            </a: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Activation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of 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500"/>
              </a:spcBef>
              <a:buSzPct val="100000"/>
              <a:buFont typeface="+mj-lt"/>
              <a:buAutoNum type="arabicPeriod"/>
              <a:defRPr sz="1800"/>
            </a:pPr>
            <a:r>
              <a:rPr sz="2400" b="1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tr-TR" sz="2400" b="1" dirty="0" err="1">
                <a:latin typeface="Calibri"/>
                <a:ea typeface="Calibri"/>
                <a:cs typeface="Calibri"/>
                <a:sym typeface="Calibri"/>
              </a:rPr>
              <a:t>ymphatetic</a:t>
            </a:r>
            <a:r>
              <a:rPr lang="tr-TR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b="1" dirty="0" err="1">
                <a:latin typeface="Calibri"/>
                <a:ea typeface="Calibri"/>
                <a:cs typeface="Calibri"/>
                <a:sym typeface="Calibri"/>
              </a:rPr>
              <a:t>Nervous</a:t>
            </a:r>
            <a:r>
              <a:rPr lang="tr-TR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b="1" dirty="0" err="1">
                <a:latin typeface="Calibri"/>
                <a:ea typeface="Calibri"/>
                <a:cs typeface="Calibri"/>
                <a:sym typeface="Calibri"/>
              </a:rPr>
              <a:t>system</a:t>
            </a:r>
            <a:endParaRPr lang="tr-TR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SzPct val="100000"/>
              <a:defRPr sz="1800"/>
            </a:pPr>
            <a:endParaRPr lang="tr-TR"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symphatetic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tone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secondary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 adrenalin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secretion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circulating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ephinephrine</a:t>
            </a:r>
            <a:endParaRPr lang="tr-TR"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neural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norepinephrine</a:t>
            </a:r>
            <a:endParaRPr lang="tr-TR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4" indent="0" defTabSz="914400">
              <a:lnSpc>
                <a:spcPct val="90000"/>
              </a:lnSpc>
              <a:spcBef>
                <a:spcPts val="500"/>
              </a:spcBef>
              <a:buSzPct val="100000"/>
              <a:defRPr sz="1800"/>
            </a:pPr>
            <a:endParaRPr lang="tr-TR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SzPct val="100000"/>
              <a:defRPr sz="1800"/>
            </a:pP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tr-TR" sz="2400" b="1" dirty="0">
                <a:latin typeface="Calibri"/>
                <a:ea typeface="Calibri"/>
                <a:cs typeface="Calibri"/>
                <a:sym typeface="Calibri"/>
              </a:rPr>
              <a:t>Renin-</a:t>
            </a:r>
            <a:r>
              <a:rPr lang="tr-TR" sz="2400" b="1" dirty="0" err="1">
                <a:latin typeface="Calibri"/>
                <a:ea typeface="Calibri"/>
                <a:cs typeface="Calibri"/>
                <a:sym typeface="Calibri"/>
              </a:rPr>
              <a:t>Angiotensin</a:t>
            </a:r>
            <a:r>
              <a:rPr lang="tr-TR" sz="2400" b="1" dirty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tr-TR" sz="2400" b="1" dirty="0" err="1">
                <a:latin typeface="Calibri"/>
                <a:ea typeface="Calibri"/>
                <a:cs typeface="Calibri"/>
                <a:sym typeface="Calibri"/>
              </a:rPr>
              <a:t>Aldosteron</a:t>
            </a:r>
            <a:r>
              <a:rPr lang="tr-TR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b="1" dirty="0" err="1">
                <a:latin typeface="Calibri"/>
                <a:ea typeface="Calibri"/>
                <a:cs typeface="Calibri"/>
                <a:sym typeface="Calibri"/>
              </a:rPr>
              <a:t>system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SzPct val="100000"/>
              <a:defRPr sz="1800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Angiotensin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II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cause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trophic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vascular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smooth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muscle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vasoconstriction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myocardial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hypertrophy</a:t>
            </a:r>
            <a:r>
              <a:rPr lang="tr-TR" sz="24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tr-TR" sz="2400" dirty="0" err="1" smtClean="0">
                <a:latin typeface="Calibri"/>
                <a:ea typeface="Calibri"/>
                <a:cs typeface="Calibri"/>
                <a:sym typeface="Calibri"/>
              </a:rPr>
              <a:t>attemting</a:t>
            </a:r>
            <a:r>
              <a:rPr lang="tr-TR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restore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wallstress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normal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SzPct val="100000"/>
              <a:defRPr sz="1800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880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HISTORY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>
                <a:latin typeface="Calibri"/>
                <a:ea typeface="Calibri"/>
                <a:cs typeface="Calibri"/>
                <a:sym typeface="Calibri"/>
              </a:rPr>
              <a:t>Poor </a:t>
            </a:r>
            <a:r>
              <a:rPr sz="2800" b="1" dirty="0" err="1" smtClean="0">
                <a:latin typeface="Calibri"/>
                <a:ea typeface="Calibri"/>
                <a:cs typeface="Calibri"/>
                <a:sym typeface="Calibri"/>
              </a:rPr>
              <a:t>feding</a:t>
            </a:r>
            <a:r>
              <a:rPr lang="tr-TR" sz="2800" b="1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They get tired quickly during breastfeeding and stop breastfeeding.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Tachypnea worsens during feeding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Poor weight gain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Cold sweat on the forehead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i="1" dirty="0">
                <a:latin typeface="Calibri"/>
                <a:ea typeface="Calibri"/>
                <a:cs typeface="Calibri"/>
                <a:sym typeface="Calibri"/>
              </a:rPr>
              <a:t>Shortness of breath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i="1" dirty="0">
                <a:latin typeface="Calibri"/>
                <a:ea typeface="Calibri"/>
                <a:cs typeface="Calibri"/>
                <a:sym typeface="Calibri"/>
              </a:rPr>
              <a:t>Easy fatigability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i="1" dirty="0">
                <a:latin typeface="Calibri"/>
                <a:ea typeface="Calibri"/>
                <a:cs typeface="Calibri"/>
                <a:sym typeface="Calibri"/>
              </a:rPr>
              <a:t>Puffy eyelids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i="1" dirty="0">
                <a:latin typeface="Calibri"/>
                <a:ea typeface="Calibri"/>
                <a:cs typeface="Calibri"/>
                <a:sym typeface="Calibri"/>
              </a:rPr>
              <a:t>Swollen feet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944291"/>
            <a:ext cx="6329903" cy="56823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29" y="944291"/>
            <a:ext cx="6778171" cy="59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2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Physical Examination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838200" y="1840138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COMPENSATORY RESPONSES TO IMPAIRED CARDIAC FUNCTIONS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Tachycardia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Gallop rhythm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Weak pulses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Cardiomegaly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Signs of increased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symphatetic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discharge (cold wet skin</a:t>
            </a:r>
            <a:r>
              <a:rPr sz="24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smtClean="0">
                <a:latin typeface="Calibri"/>
                <a:ea typeface="Calibri"/>
                <a:cs typeface="Calibri"/>
                <a:sym typeface="Calibri"/>
              </a:rPr>
              <a:t>tachycardia,</a:t>
            </a:r>
            <a:r>
              <a:rPr lang="tr-TR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smtClean="0">
                <a:latin typeface="Calibri"/>
                <a:ea typeface="Calibri"/>
                <a:cs typeface="Calibri"/>
                <a:sym typeface="Calibri"/>
              </a:rPr>
              <a:t>perspiration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117600" y="-522514"/>
            <a:ext cx="3106057" cy="5225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270000" y="-370114"/>
            <a:ext cx="3106057" cy="5225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00234 0.4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00417 0.6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Physical Examination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PULMONARY VENOUS CONGESTION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Tachypnea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Dyspnea on exertion (poor feeding for small infants)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Orthopnea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SYSTEMIC VENOUS CONGESTION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b="1" dirty="0">
                <a:latin typeface="Calibri"/>
                <a:ea typeface="Calibri"/>
                <a:cs typeface="Calibri"/>
                <a:sym typeface="Calibri"/>
              </a:rPr>
              <a:t>Hepatomegaly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Puffy eyelids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Distended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nech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veins 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Ankle edema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117600" y="-522514"/>
            <a:ext cx="3106057" cy="5225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379" y="2307772"/>
            <a:ext cx="3194621" cy="205368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7199 L -0.00352 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ediatric Retractions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332368" cy="63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4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apillary Refill 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59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87299" y="105229"/>
            <a:ext cx="8534400" cy="1549400"/>
          </a:xfrm>
        </p:spPr>
        <p:txBody>
          <a:bodyPr/>
          <a:lstStyle/>
          <a:p>
            <a:pPr algn="ctr"/>
            <a:r>
              <a:rPr lang="tr-TR" sz="3600" b="1" dirty="0" smtClean="0"/>
              <a:t>TELECARDIOGRAPHY</a:t>
            </a:r>
            <a:endParaRPr lang="tr-TR" sz="3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629"/>
            <a:ext cx="6184016" cy="54210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27" y="1537652"/>
            <a:ext cx="6473371" cy="56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Laboratory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CHEST X RAY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30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Cardiomegaly</a:t>
            </a:r>
            <a:endParaRPr sz="2400" b="1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ECHOCARDIOGRAPHY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Enlarged heart chambers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Impaired left heart functions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Decreased EF</a:t>
            </a:r>
            <a:r>
              <a:rPr sz="20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 smtClean="0">
                <a:latin typeface="Calibri"/>
                <a:ea typeface="Calibri"/>
                <a:cs typeface="Calibri"/>
                <a:sym typeface="Calibri"/>
              </a:rPr>
              <a:t>FS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Increased </a:t>
            </a:r>
            <a:r>
              <a:rPr sz="2000" dirty="0" err="1">
                <a:latin typeface="Calibri"/>
                <a:ea typeface="Calibri"/>
                <a:cs typeface="Calibri"/>
                <a:sym typeface="Calibri"/>
              </a:rPr>
              <a:t>preejection</a:t>
            </a: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 period/LV ejection time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Cause of CHF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ELECTROCARDIOGRAPHY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spesific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086775" y="1093094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CARDIAC BIOMARKERS</a:t>
            </a:r>
            <a:r>
              <a:rPr lang="tr-TR" sz="4400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/>
            </a:r>
            <a:br>
              <a:rPr lang="tr-TR" sz="4400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lang="tr-TR" sz="4400" dirty="0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lang="tr-TR" sz="2700" dirty="0" err="1" smtClean="0">
                <a:solidFill>
                  <a:srgbClr val="FF0000"/>
                </a:solidFill>
                <a:sym typeface="Helvetica"/>
              </a:rPr>
              <a:t>What</a:t>
            </a:r>
            <a:r>
              <a:rPr lang="tr-TR" sz="2700" dirty="0" smtClean="0">
                <a:solidFill>
                  <a:srgbClr val="FF0000"/>
                </a:solidFill>
                <a:sym typeface="Helvetica"/>
              </a:rPr>
              <a:t> </a:t>
            </a:r>
            <a:r>
              <a:rPr lang="tr-TR" sz="2700" dirty="0" err="1">
                <a:solidFill>
                  <a:srgbClr val="FF0000"/>
                </a:solidFill>
                <a:sym typeface="Helvetica"/>
              </a:rPr>
              <a:t>exactly</a:t>
            </a:r>
            <a:r>
              <a:rPr lang="tr-TR" sz="2700" dirty="0">
                <a:solidFill>
                  <a:srgbClr val="FF0000"/>
                </a:solidFill>
                <a:sym typeface="Helvetica"/>
              </a:rPr>
              <a:t> is </a:t>
            </a:r>
            <a:r>
              <a:rPr lang="tr-TR" sz="2700" dirty="0" err="1">
                <a:solidFill>
                  <a:srgbClr val="FF0000"/>
                </a:solidFill>
                <a:sym typeface="Helvetica"/>
              </a:rPr>
              <a:t>the</a:t>
            </a:r>
            <a:r>
              <a:rPr lang="tr-TR" sz="2700" dirty="0">
                <a:solidFill>
                  <a:srgbClr val="FF0000"/>
                </a:solidFill>
                <a:sym typeface="Helvetica"/>
              </a:rPr>
              <a:t> </a:t>
            </a:r>
            <a:r>
              <a:rPr lang="tr-TR" sz="2700" dirty="0" err="1">
                <a:solidFill>
                  <a:srgbClr val="FF0000"/>
                </a:solidFill>
                <a:sym typeface="Helvetica"/>
              </a:rPr>
              <a:t>term</a:t>
            </a:r>
            <a:r>
              <a:rPr lang="tr-TR" sz="2700" dirty="0">
                <a:solidFill>
                  <a:srgbClr val="FF0000"/>
                </a:solidFill>
                <a:sym typeface="Helvetica"/>
              </a:rPr>
              <a:t> </a:t>
            </a:r>
            <a:r>
              <a:rPr lang="tr-TR" sz="2700" dirty="0" err="1">
                <a:solidFill>
                  <a:srgbClr val="FF0000"/>
                </a:solidFill>
                <a:sym typeface="Helvetica"/>
              </a:rPr>
              <a:t>biomarker</a:t>
            </a:r>
            <a:r>
              <a:rPr lang="tr-TR" sz="2700" dirty="0">
                <a:solidFill>
                  <a:srgbClr val="FF0000"/>
                </a:solidFill>
                <a:sym typeface="Helvetica"/>
              </a:rPr>
              <a:t> ?</a:t>
            </a:r>
            <a:r>
              <a:rPr lang="tr-TR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rgbClr val="FF0000"/>
              </a:solidFill>
              <a:sym typeface="Calibri Light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838200" y="2506661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Institutes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define a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biomarker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as a “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objectively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evaluated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of normal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pathogenic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pharmacologic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responses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detectable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bodily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fluids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readily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be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reproducible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inexpensive</a:t>
            </a:r>
            <a:endParaRPr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821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The Heart and Circulatory System - How They Wor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448926"/>
          </a:xfrm>
        </p:spPr>
      </p:pic>
    </p:spTree>
    <p:extLst>
      <p:ext uri="{BB962C8B-B14F-4D97-AF65-F5344CB8AC3E}">
        <p14:creationId xmlns:p14="http://schemas.microsoft.com/office/powerpoint/2010/main" val="30917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BNP </a:t>
            </a:r>
            <a:r>
              <a:rPr lang="tr-TR" sz="44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NT-</a:t>
            </a:r>
            <a:r>
              <a:rPr lang="tr-TR" sz="44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proBNP</a:t>
            </a:r>
            <a:endParaRPr sz="4400" b="1" dirty="0">
              <a:solidFill>
                <a:srgbClr val="FF0000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BNP is a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hormone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ventricular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overload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NTproBNP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fragment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cleavage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proBNP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BNP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NT-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proBNP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HF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correlate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morphological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ventricular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independently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predict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prognosis</a:t>
            </a:r>
            <a:endParaRPr sz="24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599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0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Galectin-3 </a:t>
            </a:r>
            <a:r>
              <a:rPr lang="tr-TR" sz="40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tr-TR" sz="40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cardiac</a:t>
            </a:r>
            <a:r>
              <a:rPr lang="tr-TR" sz="40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troponins</a:t>
            </a:r>
            <a:endParaRPr sz="4000" b="1" dirty="0">
              <a:solidFill>
                <a:srgbClr val="FF0000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b="1" dirty="0">
                <a:solidFill>
                  <a:srgbClr val="FF0000"/>
                </a:solidFill>
              </a:rPr>
              <a:t>Galectin-3</a:t>
            </a:r>
            <a:r>
              <a:rPr lang="tr-TR" sz="2400" dirty="0"/>
              <a:t>, </a:t>
            </a:r>
            <a:r>
              <a:rPr lang="tr-TR" sz="2400" dirty="0" err="1"/>
              <a:t>secreted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activated</a:t>
            </a:r>
            <a:r>
              <a:rPr lang="tr-TR" sz="2400" dirty="0"/>
              <a:t> </a:t>
            </a:r>
            <a:r>
              <a:rPr lang="tr-TR" sz="2400" dirty="0" err="1"/>
              <a:t>macrophages</a:t>
            </a:r>
            <a:r>
              <a:rPr lang="tr-TR" sz="2400" dirty="0"/>
              <a:t>, </a:t>
            </a:r>
            <a:r>
              <a:rPr lang="tr-TR" sz="2400" dirty="0" err="1"/>
              <a:t>causes</a:t>
            </a:r>
            <a:r>
              <a:rPr lang="tr-TR" sz="2400" dirty="0"/>
              <a:t> </a:t>
            </a:r>
            <a:r>
              <a:rPr lang="tr-TR" sz="2400" dirty="0" err="1"/>
              <a:t>cardiac</a:t>
            </a:r>
            <a:r>
              <a:rPr lang="tr-TR" sz="2400" dirty="0"/>
              <a:t> </a:t>
            </a:r>
            <a:r>
              <a:rPr lang="tr-TR" sz="2400" dirty="0" err="1"/>
              <a:t>fibrosis</a:t>
            </a:r>
            <a:r>
              <a:rPr lang="tr-TR" sz="2400" dirty="0"/>
              <a:t> </a:t>
            </a:r>
            <a:r>
              <a:rPr lang="tr-TR" sz="2400" dirty="0" err="1"/>
              <a:t>Increasingly</a:t>
            </a:r>
            <a:r>
              <a:rPr lang="tr-TR" sz="2400" dirty="0"/>
              <a:t> </a:t>
            </a:r>
            <a:r>
              <a:rPr lang="tr-TR" sz="2400" dirty="0" err="1"/>
              <a:t>being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as a s </a:t>
            </a:r>
            <a:r>
              <a:rPr lang="tr-TR" sz="2400" dirty="0" err="1"/>
              <a:t>surrogate</a:t>
            </a:r>
            <a:r>
              <a:rPr lang="tr-TR" sz="2400" dirty="0"/>
              <a:t> </a:t>
            </a:r>
            <a:r>
              <a:rPr lang="tr-TR" sz="2400" dirty="0" err="1"/>
              <a:t>indicator</a:t>
            </a:r>
            <a:r>
              <a:rPr lang="tr-TR" sz="2400" dirty="0"/>
              <a:t> of </a:t>
            </a:r>
            <a:r>
              <a:rPr lang="tr-TR" sz="2400" dirty="0" err="1"/>
              <a:t>cardiac</a:t>
            </a:r>
            <a:r>
              <a:rPr lang="tr-TR" sz="2400" dirty="0"/>
              <a:t> </a:t>
            </a:r>
            <a:r>
              <a:rPr lang="tr-TR" sz="2400" dirty="0" err="1"/>
              <a:t>remodeling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fibrosis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b="1" dirty="0" err="1">
                <a:solidFill>
                  <a:srgbClr val="FF0000"/>
                </a:solidFill>
              </a:rPr>
              <a:t>Troponin</a:t>
            </a:r>
            <a:r>
              <a:rPr lang="tr-TR" sz="2400" b="1" dirty="0">
                <a:solidFill>
                  <a:srgbClr val="FF0000"/>
                </a:solidFill>
              </a:rPr>
              <a:t> I </a:t>
            </a:r>
            <a:r>
              <a:rPr lang="tr-TR" sz="2400" dirty="0" err="1"/>
              <a:t>was</a:t>
            </a:r>
            <a:r>
              <a:rPr lang="tr-TR" sz="2400" dirty="0"/>
              <a:t> </a:t>
            </a:r>
            <a:r>
              <a:rPr lang="tr-TR" sz="2400" dirty="0" err="1"/>
              <a:t>detectable</a:t>
            </a:r>
            <a:r>
              <a:rPr lang="tr-TR" sz="2400" dirty="0"/>
              <a:t> (≥0.04 </a:t>
            </a:r>
            <a:r>
              <a:rPr lang="tr-TR" sz="2400" dirty="0" err="1"/>
              <a:t>ng</a:t>
            </a:r>
            <a:r>
              <a:rPr lang="tr-TR" sz="2400" dirty="0"/>
              <a:t> /ml) in </a:t>
            </a:r>
            <a:r>
              <a:rPr lang="tr-TR" sz="2400" dirty="0" err="1"/>
              <a:t>approx</a:t>
            </a:r>
            <a:r>
              <a:rPr lang="tr-TR" sz="2400" dirty="0"/>
              <a:t> </a:t>
            </a:r>
            <a:r>
              <a:rPr lang="tr-TR" sz="2400" dirty="0" err="1"/>
              <a:t>half</a:t>
            </a:r>
            <a:r>
              <a:rPr lang="tr-TR" sz="2400" dirty="0"/>
              <a:t> of 240 </a:t>
            </a:r>
            <a:r>
              <a:rPr lang="tr-TR" sz="2400" dirty="0" err="1"/>
              <a:t>patients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advanced</a:t>
            </a:r>
            <a:r>
              <a:rPr lang="tr-TR" sz="2400" dirty="0"/>
              <a:t>, </a:t>
            </a:r>
            <a:r>
              <a:rPr lang="tr-TR" sz="2400" dirty="0" err="1"/>
              <a:t>chronic</a:t>
            </a:r>
            <a:r>
              <a:rPr lang="tr-TR" sz="2400" dirty="0"/>
              <a:t> </a:t>
            </a:r>
            <a:r>
              <a:rPr lang="tr-TR" sz="2400" dirty="0" err="1"/>
              <a:t>heart</a:t>
            </a:r>
            <a:r>
              <a:rPr lang="tr-TR" sz="2400" dirty="0"/>
              <a:t> </a:t>
            </a:r>
            <a:r>
              <a:rPr lang="tr-TR" sz="2400" dirty="0" err="1"/>
              <a:t>failure</a:t>
            </a:r>
            <a:r>
              <a:rPr lang="tr-TR" sz="2400" dirty="0"/>
              <a:t> </a:t>
            </a:r>
            <a:r>
              <a:rPr lang="tr-TR" sz="2400" dirty="0" err="1"/>
              <a:t>without</a:t>
            </a:r>
            <a:r>
              <a:rPr lang="tr-TR" sz="2400" dirty="0"/>
              <a:t> </a:t>
            </a:r>
            <a:r>
              <a:rPr lang="tr-TR" sz="2400" dirty="0" err="1"/>
              <a:t>ischemia</a:t>
            </a:r>
            <a:r>
              <a:rPr lang="tr-TR" sz="2400" dirty="0"/>
              <a:t>.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b="1" dirty="0" err="1">
                <a:solidFill>
                  <a:srgbClr val="FF0000"/>
                </a:solidFill>
              </a:rPr>
              <a:t>Troponin</a:t>
            </a:r>
            <a:r>
              <a:rPr lang="tr-TR" sz="2400" b="1" dirty="0">
                <a:solidFill>
                  <a:srgbClr val="FF0000"/>
                </a:solidFill>
              </a:rPr>
              <a:t> I </a:t>
            </a:r>
            <a:r>
              <a:rPr lang="tr-TR" sz="2400" dirty="0" err="1"/>
              <a:t>remained</a:t>
            </a:r>
            <a:r>
              <a:rPr lang="tr-TR" sz="2400" dirty="0"/>
              <a:t> an </a:t>
            </a:r>
            <a:r>
              <a:rPr lang="tr-TR" sz="2400" dirty="0" err="1"/>
              <a:t>independent</a:t>
            </a:r>
            <a:r>
              <a:rPr lang="tr-TR" sz="2400" dirty="0"/>
              <a:t> </a:t>
            </a:r>
            <a:r>
              <a:rPr lang="tr-TR" sz="2400" dirty="0" err="1"/>
              <a:t>predictor</a:t>
            </a:r>
            <a:r>
              <a:rPr lang="tr-TR" sz="2400" dirty="0"/>
              <a:t> of </a:t>
            </a:r>
            <a:r>
              <a:rPr lang="tr-TR" sz="2400" dirty="0" err="1"/>
              <a:t>death</a:t>
            </a:r>
            <a:r>
              <a:rPr lang="tr-TR" sz="2400" dirty="0"/>
              <a:t>.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400" b="1" dirty="0" err="1">
                <a:solidFill>
                  <a:srgbClr val="FF0000"/>
                </a:solidFill>
              </a:rPr>
              <a:t>Troponin</a:t>
            </a:r>
            <a:r>
              <a:rPr lang="tr-TR" sz="2400" b="1" dirty="0">
                <a:solidFill>
                  <a:srgbClr val="FF0000"/>
                </a:solidFill>
              </a:rPr>
              <a:t> T </a:t>
            </a:r>
            <a:r>
              <a:rPr lang="tr-TR" sz="2400" dirty="0" err="1"/>
              <a:t>levels</a:t>
            </a:r>
            <a:r>
              <a:rPr lang="tr-TR" sz="2400" dirty="0"/>
              <a:t> &gt; 0.02 </a:t>
            </a:r>
            <a:r>
              <a:rPr lang="tr-TR" sz="2400" dirty="0" err="1"/>
              <a:t>ng</a:t>
            </a:r>
            <a:r>
              <a:rPr lang="tr-TR" sz="2400" dirty="0"/>
              <a:t> /ml </a:t>
            </a:r>
            <a:r>
              <a:rPr lang="tr-TR" sz="2400" dirty="0" err="1"/>
              <a:t>chronic</a:t>
            </a:r>
            <a:r>
              <a:rPr lang="tr-TR" sz="2400" dirty="0"/>
              <a:t> HF </a:t>
            </a:r>
            <a:r>
              <a:rPr lang="tr-TR" sz="2400" dirty="0" err="1"/>
              <a:t>associated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a </a:t>
            </a:r>
            <a:r>
              <a:rPr lang="tr-TR" sz="2400" dirty="0" err="1"/>
              <a:t>hazard</a:t>
            </a:r>
            <a:r>
              <a:rPr lang="tr-TR" sz="2400" dirty="0"/>
              <a:t> </a:t>
            </a:r>
            <a:r>
              <a:rPr lang="tr-TR" sz="2400" dirty="0" err="1"/>
              <a:t>ratio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death</a:t>
            </a:r>
            <a:r>
              <a:rPr lang="tr-TR" sz="2400" dirty="0"/>
              <a:t> of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than</a:t>
            </a:r>
            <a:r>
              <a:rPr lang="tr-TR" sz="2400" dirty="0"/>
              <a:t> 4</a:t>
            </a:r>
            <a:endParaRPr sz="24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764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MANAGEMENT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838200" y="1168676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Eliminating of underlying cause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Eliminating </a:t>
            </a:r>
            <a:r>
              <a:rPr sz="2800" b="1" i="1" dirty="0" err="1">
                <a:latin typeface="Calibri"/>
                <a:ea typeface="Calibri"/>
                <a:cs typeface="Calibri"/>
                <a:sym typeface="Calibri"/>
              </a:rPr>
              <a:t>presipitating</a:t>
            </a: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 cause (anemia</a:t>
            </a:r>
            <a:r>
              <a:rPr sz="2800" b="1" i="1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800" b="1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i="1" dirty="0" smtClean="0">
                <a:latin typeface="Calibri"/>
                <a:ea typeface="Calibri"/>
                <a:cs typeface="Calibri"/>
                <a:sym typeface="Calibri"/>
              </a:rPr>
              <a:t>infection </a:t>
            </a:r>
            <a:r>
              <a:rPr sz="2800" b="1" i="1" dirty="0" err="1"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 dirty="0">
                <a:latin typeface="Calibri"/>
                <a:ea typeface="Calibri"/>
                <a:cs typeface="Calibri"/>
                <a:sym typeface="Calibri"/>
              </a:rPr>
              <a:t>Control of the heart failure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GENERAL MEASURES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Cardiac 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 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or infant seat is used to relief respiratory distress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Sedation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with morphine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sulfat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Salt restriction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Daily weight measurement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Eliminate the predisposing factors (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anemia</a:t>
            </a: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fever,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infection</a:t>
            </a:r>
            <a:r>
              <a:rPr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Underlying causes such as </a:t>
            </a: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hypertension</a:t>
            </a: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arrhytmias</a:t>
            </a: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thyrotoxicosis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DRUG THERAPY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87280" y="1310719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Inotropic</a:t>
            </a:r>
            <a:r>
              <a:rPr lang="tr-TR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agents</a:t>
            </a:r>
            <a:endParaRPr lang="tr-TR" sz="2800" b="1" i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Diuretics</a:t>
            </a:r>
            <a:endParaRPr lang="tr-TR" sz="2800" b="1" i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Afterload</a:t>
            </a:r>
            <a:r>
              <a:rPr lang="tr-TR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reducing</a:t>
            </a:r>
            <a:r>
              <a:rPr lang="tr-TR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agents</a:t>
            </a:r>
            <a:endParaRPr lang="tr-TR" sz="28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Diuretics</a:t>
            </a:r>
            <a:r>
              <a:rPr sz="4400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4400" dirty="0">
                <a:latin typeface="Calibri Light"/>
                <a:ea typeface="Calibri Light"/>
                <a:cs typeface="Calibri Light"/>
                <a:sym typeface="Calibri Light"/>
              </a:rPr>
              <a:t>	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venous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congestion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preload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improves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congestive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do not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myocardial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contractility</a:t>
            </a:r>
            <a:endParaRPr lang="tr-TR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Aldosterone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antagonists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conjunction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diuretic</a:t>
            </a:r>
            <a:endParaRPr sz="2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628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>
                <a:latin typeface="Calibri Light"/>
                <a:ea typeface="Calibri Light"/>
                <a:cs typeface="Calibri Light"/>
                <a:sym typeface="Calibri Light"/>
              </a:rPr>
              <a:t>DIURETICS</a:t>
            </a:r>
          </a:p>
        </p:txBody>
      </p:sp>
      <p:graphicFrame>
        <p:nvGraphicFramePr>
          <p:cNvPr id="68" name="Table 68"/>
          <p:cNvGraphicFramePr/>
          <p:nvPr/>
        </p:nvGraphicFramePr>
        <p:xfrm>
          <a:off x="838200" y="1825625"/>
          <a:ext cx="10515600" cy="387190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PREPARATION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ROUTE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DOSAGE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THIAZİDE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Chlorthiazide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20-40mg/kg/d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Hydrochlortiazide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2-4mg/kg/d</a:t>
                      </a:r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LOOP dıuretıcs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Furosemide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 and oral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1mg/kg/dose (2-3 mg/kg/d oral)</a:t>
                      </a:r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Ethacrynic acid   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 and oral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1mg/kg/dose (2-3 mg/kg/d oral)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Aldosterone Antagonist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Spironolactone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1-3mg/kg/d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Diuretics side effects	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 smtClean="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tr-TR" sz="2800" dirty="0" err="1" smtClean="0">
                <a:latin typeface="Calibri"/>
                <a:ea typeface="Calibri"/>
                <a:cs typeface="Calibri"/>
                <a:sym typeface="Calibri"/>
              </a:rPr>
              <a:t>yp</a:t>
            </a:r>
            <a:r>
              <a:rPr sz="2800" dirty="0" err="1" smtClean="0">
                <a:latin typeface="Calibri"/>
                <a:ea typeface="Calibri"/>
                <a:cs typeface="Calibri"/>
                <a:sym typeface="Calibri"/>
              </a:rPr>
              <a:t>pokalemia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Hypochloremic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alkalosis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Hyponatremia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RAPID ACTING INOTROPIC AGENTS</a:t>
            </a:r>
          </a:p>
        </p:txBody>
      </p:sp>
      <p:graphicFrame>
        <p:nvGraphicFramePr>
          <p:cNvPr id="74" name="Table 74"/>
          <p:cNvGraphicFramePr/>
          <p:nvPr/>
        </p:nvGraphicFramePr>
        <p:xfrm>
          <a:off x="838200" y="1824831"/>
          <a:ext cx="10515600" cy="387667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61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PREPARATION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DOSAGE AND ROUTE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SIDE EFFECTS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EPINEPHRINE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0.1-1 mcg/kg/min IV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ISOPROTERENOL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0.1-0.5 mcg/kg/min IV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Peripheral,pulmonary vasodilatation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DOPAMİNE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5-10 mcg/kg/min IV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related CV effects</a:t>
                      </a:r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DOBUTAMIN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2-8 mcg/kg/min IV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endParaRPr/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MILRINONE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0.5-2 mcg/kg/min IV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Calibri"/>
                          <a:ea typeface="Calibri"/>
                          <a:cs typeface="Calibri"/>
                        </a:defRPr>
                      </a:pPr>
                      <a:endParaRPr/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DIGITALIS GLIKOSIDES and </a:t>
            </a:r>
            <a:r>
              <a:rPr sz="4400" b="1" i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dosage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838200" y="1533525"/>
            <a:ext cx="10514013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Digoxin is the most commonly used preparation</a:t>
            </a:r>
          </a:p>
        </p:txBody>
      </p:sp>
      <p:sp>
        <p:nvSpPr>
          <p:cNvPr id="78" name="Shape 78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16</a:t>
            </a:r>
          </a:p>
        </p:txBody>
      </p:sp>
      <p:graphicFrame>
        <p:nvGraphicFramePr>
          <p:cNvPr id="79" name="Table 79"/>
          <p:cNvGraphicFramePr/>
          <p:nvPr/>
        </p:nvGraphicFramePr>
        <p:xfrm>
          <a:off x="1066800" y="2346325"/>
          <a:ext cx="10515600" cy="38735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DOSE</a:t>
                      </a:r>
                    </a:p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(mcg/kg)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MAINTENANCE DOSE</a:t>
                      </a:r>
                    </a:p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(mcg/kg/day)</a:t>
                      </a:r>
                    </a:p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divided in two doses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PREMATURES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NEWBORNS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2 years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40-50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10-12</a:t>
                      </a:r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Above 2 years 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30-40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8-10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DESCRIPTION 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86657" y="391205"/>
            <a:ext cx="10515600" cy="4670426"/>
          </a:xfrm>
          <a:prstGeom prst="rect">
            <a:avLst/>
          </a:prstGeom>
        </p:spPr>
        <p:txBody>
          <a:bodyPr>
            <a:normAutofit/>
          </a:bodyPr>
          <a:lstStyle>
            <a:lvl1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Congestive heart Failure (CHF) is a clinical syndrome in which </a:t>
            </a:r>
            <a:endParaRPr lang="tr-TR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2800" dirty="0" smtClean="0"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sz="2800" dirty="0" smtClean="0">
                <a:latin typeface="Calibri"/>
                <a:ea typeface="Calibri"/>
                <a:cs typeface="Calibri"/>
                <a:sym typeface="Calibri"/>
              </a:rPr>
              <a:t>art 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is unable to pump enough blood to the body to meet its needs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dispose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systemic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pulmonary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venous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adequately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combination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tr-TR" sz="2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29" y="3293934"/>
            <a:ext cx="5558971" cy="35640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HOW to DIGITALIZE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Loading dose of total dose are given over 12 to 18 hours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Than maintenance dose is started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In small infants maintenance dose is given without loading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Obtaine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a basal ECG for basal PR</a:t>
            </a:r>
            <a:r>
              <a:rPr sz="28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 smtClean="0">
                <a:latin typeface="Calibri"/>
                <a:ea typeface="Calibri"/>
                <a:cs typeface="Calibri"/>
                <a:sym typeface="Calibri"/>
              </a:rPr>
              <a:t>rhtyim</a:t>
            </a:r>
            <a:r>
              <a:rPr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and PR interval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Calculate the total digitalis dose (by two different persons)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Give one half of the total digitalis dose immediately followed by one fourth and final one fourth dose is given 6 hours intervals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Start the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maintenace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dose after 12 hours later </a:t>
            </a:r>
          </a:p>
        </p:txBody>
      </p:sp>
      <p:sp>
        <p:nvSpPr>
          <p:cNvPr id="83" name="Shape 83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Digitalis TOXICITY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>
                <a:latin typeface="Calibri"/>
                <a:ea typeface="Calibri"/>
                <a:cs typeface="Calibri"/>
                <a:sym typeface="Calibri"/>
              </a:rPr>
              <a:t>Noncardiac symptoms</a:t>
            </a:r>
          </a:p>
          <a:p>
            <a:pPr marL="812800" lvl="1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800"/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anorexia,nausea,vomiting,diarhea,drowsiness,fatigue,visual disturbances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>
                <a:latin typeface="Calibri"/>
                <a:ea typeface="Calibri"/>
                <a:cs typeface="Calibri"/>
                <a:sym typeface="Calibri"/>
              </a:rPr>
              <a:t>Heart failure worsens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>
                <a:latin typeface="Calibri"/>
                <a:ea typeface="Calibri"/>
                <a:cs typeface="Calibri"/>
                <a:sym typeface="Calibri"/>
              </a:rPr>
              <a:t>ECG signs</a:t>
            </a:r>
          </a:p>
          <a:p>
            <a:pPr marL="812800" lvl="1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800"/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prolongation of PR interval</a:t>
            </a:r>
          </a:p>
          <a:p>
            <a:pPr marL="812800" lvl="1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800"/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Supraventricular arrhytmias</a:t>
            </a:r>
          </a:p>
          <a:p>
            <a:pPr marL="812800" lvl="1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1800"/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Ventricular arrhytmias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i="1">
                <a:latin typeface="Calibri"/>
                <a:ea typeface="Calibri"/>
                <a:cs typeface="Calibri"/>
                <a:sym typeface="Calibri"/>
              </a:rPr>
              <a:t>Elevated level of serum digoxin</a:t>
            </a:r>
            <a:r>
              <a:rPr sz="2800">
                <a:latin typeface="Calibri"/>
                <a:ea typeface="Calibri"/>
                <a:cs typeface="Calibri"/>
                <a:sym typeface="Calibri"/>
              </a:rPr>
              <a:t> (&gt;2ng/ml)</a:t>
            </a:r>
          </a:p>
        </p:txBody>
      </p:sp>
      <p:sp>
        <p:nvSpPr>
          <p:cNvPr id="87" name="Shape 87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TREATMENT of DIGITALIS TOXICITY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838200" y="1520825"/>
            <a:ext cx="10514013" cy="5032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06400" indent="-406400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</a:pPr>
            <a:r>
              <a:rPr sz="2400" b="1" i="1" dirty="0">
                <a:latin typeface="Calibri"/>
                <a:ea typeface="Calibri"/>
                <a:cs typeface="Calibri"/>
                <a:sym typeface="Calibri"/>
              </a:rPr>
              <a:t>Discontinuation of digoxin and diuretics</a:t>
            </a:r>
          </a:p>
          <a:p>
            <a:pPr marL="406400" indent="-406400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</a:pPr>
            <a:r>
              <a:rPr sz="2400" b="1" i="1" dirty="0">
                <a:latin typeface="Calibri"/>
                <a:ea typeface="Calibri"/>
                <a:cs typeface="Calibri"/>
                <a:sym typeface="Calibri"/>
              </a:rPr>
              <a:t>Treating the predisposing factors</a:t>
            </a: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myocardial ischemia</a:t>
            </a: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myocarditis</a:t>
            </a: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hypokalemia</a:t>
            </a:r>
            <a:r>
              <a:rPr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tr-T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hypercalcemia,</a:t>
            </a:r>
            <a:r>
              <a:rPr lang="tr-T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hypomagnesemia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hypoxia</a:t>
            </a: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alkalosis</a:t>
            </a: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adrenergic stimuli and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cathecolamines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amiadarone,cinidine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77333" lvl="1" indent="-270933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thyroid dysfunctions</a:t>
            </a:r>
          </a:p>
          <a:p>
            <a:pPr marL="406400" indent="-406400" defTabSz="81280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</a:pPr>
            <a:r>
              <a:rPr sz="2400" b="1" i="1" dirty="0">
                <a:latin typeface="Calibri"/>
                <a:ea typeface="Calibri"/>
                <a:cs typeface="Calibri"/>
                <a:sym typeface="Calibri"/>
              </a:rPr>
              <a:t>Treating the cardiac </a:t>
            </a:r>
            <a:r>
              <a:rPr sz="2400" b="1" i="1" dirty="0" err="1">
                <a:latin typeface="Calibri"/>
                <a:ea typeface="Calibri"/>
                <a:cs typeface="Calibri"/>
                <a:sym typeface="Calibri"/>
              </a:rPr>
              <a:t>arrhytmias</a:t>
            </a:r>
            <a:endParaRPr sz="24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/>
            <a:r>
              <a:rPr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Phosphodiesterase</a:t>
            </a: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III </a:t>
            </a:r>
            <a:r>
              <a:rPr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inhibutors</a:t>
            </a: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</a:t>
            </a:r>
            <a:r>
              <a:rPr sz="32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Amrinon</a:t>
            </a:r>
            <a:r>
              <a:rPr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Milrinon</a:t>
            </a:r>
            <a:r>
              <a:rPr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Enoksimon</a:t>
            </a:r>
            <a:r>
              <a:rPr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Vesnarinon</a:t>
            </a:r>
            <a:r>
              <a:rPr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)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Intracellular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cAMP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levels are increased</a:t>
            </a:r>
          </a:p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(+) inotropic effect</a:t>
            </a:r>
          </a:p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increase the heart rate</a:t>
            </a:r>
          </a:p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Very low incidence for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dysrhtimia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c AMP related vasodilatation on systemic and pulmonary arterial bed</a:t>
            </a:r>
          </a:p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Beta adrenergic agonists are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potentilized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these effects</a:t>
            </a:r>
          </a:p>
          <a:p>
            <a:pPr marL="666750" indent="-666750" defTabSz="895350">
              <a:lnSpc>
                <a:spcPct val="80000"/>
              </a:lnSpc>
              <a:spcBef>
                <a:spcPts val="500"/>
              </a:spcBef>
              <a:buClr>
                <a:srgbClr val="0099CC"/>
              </a:buClr>
              <a:buSzPct val="80000"/>
              <a:buFont typeface="Wingdings"/>
              <a:buChar char="■"/>
              <a:tabLst>
                <a:tab pos="2044700" algn="l"/>
              </a:tabLst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In Cardiovascular ıntensive Care Unit added to dopamine</a:t>
            </a:r>
          </a:p>
        </p:txBody>
      </p:sp>
      <p:sp>
        <p:nvSpPr>
          <p:cNvPr id="99" name="Shape 99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21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AFTERLOAD REDUCING AGENTS</a:t>
            </a:r>
          </a:p>
        </p:txBody>
      </p:sp>
      <p:sp>
        <p:nvSpPr>
          <p:cNvPr id="102" name="Shape 102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22</a:t>
            </a:r>
          </a:p>
        </p:txBody>
      </p:sp>
      <p:graphicFrame>
        <p:nvGraphicFramePr>
          <p:cNvPr id="103" name="Table 103"/>
          <p:cNvGraphicFramePr/>
          <p:nvPr>
            <p:extLst>
              <p:ext uri="{D42A27DB-BD31-4B8C-83A1-F6EECF244321}">
                <p14:modId xmlns:p14="http://schemas.microsoft.com/office/powerpoint/2010/main" val="4059754054"/>
              </p:ext>
            </p:extLst>
          </p:nvPr>
        </p:nvGraphicFramePr>
        <p:xfrm>
          <a:off x="1066800" y="2346325"/>
          <a:ext cx="10515600" cy="38735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dirty="0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DOSE</a:t>
                      </a:r>
                    </a:p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(mcg/kg)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uFill>
                            <a:solidFill>
                              <a:schemeClr val="accent3">
                                <a:lumOff val="44000"/>
                              </a:schemeClr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CAPTOPRİL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0.1-0.4 mg/kg/dose (2 times a day)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hypotension,dyssiness,neutropenia,</a:t>
                      </a:r>
                    </a:p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proteinuria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ENALAPRİL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 mg/kg/dose (once  a day)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hypotension,dyssiness,</a:t>
                      </a:r>
                    </a:p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syncope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tr-TR" sz="1400" b="1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sz="1400" b="1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TROPRUSSIDE</a:t>
                      </a:r>
                      <a:endParaRPr sz="1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0.5-8mcg/kg/min</a:t>
                      </a:r>
                    </a:p>
                  </a:txBody>
                  <a:tcPr marL="45719" marR="45719" marT="45719" marB="45719" horzOverflow="overflow"/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10-12</a:t>
                      </a:r>
                    </a:p>
                  </a:txBody>
                  <a:tcPr marL="45719" marR="45719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PROZOSIN 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mcg/kg  up to 50-100 mcg/kg/day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 i="0">
                          <a:sym typeface="Helvetica"/>
                        </a:defRPr>
                      </a:pPr>
                      <a:r>
                        <a:rPr sz="1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ortostathic hypotension</a:t>
                      </a:r>
                    </a:p>
                  </a:txBody>
                  <a:tcPr marL="45719" marR="45719" marT="45719" marB="45719" horzOverflow="overflow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CARNITINE</a:t>
            </a:r>
            <a:endParaRPr sz="4400" b="1" dirty="0">
              <a:solidFill>
                <a:srgbClr val="FF0000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Carnitine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is an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cofactor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transport of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long-chain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mitochondria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oxidation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has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beneficial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cardiomyopathy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had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dilated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cardiomyopathy</a:t>
            </a:r>
            <a:r>
              <a:rPr lang="tr-T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DOSE- 50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100 mg/kg/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orally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dose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3 g) 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improved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myocardial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cardiomegaly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improved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muscle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weakness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Ventricular </a:t>
            </a:r>
            <a:r>
              <a:rPr sz="2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arrhytmias</a:t>
            </a:r>
            <a:endParaRPr sz="2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38128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997998" y="816113"/>
            <a:ext cx="10514013" cy="1595438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NON FARMACOLOGICAL TREATMENTS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ECMO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Ventricular Assist Devices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Intraaortic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balloon pump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Total </a:t>
            </a:r>
            <a:r>
              <a:rPr sz="2800" dirty="0" err="1">
                <a:latin typeface="Calibri"/>
                <a:ea typeface="Calibri"/>
                <a:cs typeface="Calibri"/>
                <a:sym typeface="Calibri"/>
              </a:rPr>
              <a:t>artifical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heart</a:t>
            </a:r>
          </a:p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Heart Transplantation</a:t>
            </a:r>
          </a:p>
        </p:txBody>
      </p:sp>
      <p:sp>
        <p:nvSpPr>
          <p:cNvPr id="107" name="Shape 107"/>
          <p:cNvSpPr/>
          <p:nvPr/>
        </p:nvSpPr>
        <p:spPr>
          <a:xfrm>
            <a:off x="8610600" y="6403499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23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156" y="4516892"/>
            <a:ext cx="8534400" cy="1506537"/>
          </a:xfrm>
        </p:spPr>
        <p:txBody>
          <a:bodyPr/>
          <a:lstStyle/>
          <a:p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83" y="2037638"/>
            <a:ext cx="5211315" cy="27666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138"/>
            <a:ext cx="4025183" cy="34972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4314"/>
            <a:ext cx="7133333" cy="2028571"/>
          </a:xfrm>
          <a:prstGeom prst="rect">
            <a:avLst/>
          </a:prstGeom>
        </p:spPr>
      </p:pic>
      <p:sp>
        <p:nvSpPr>
          <p:cNvPr id="8" name="Shape 85"/>
          <p:cNvSpPr txBox="1">
            <a:spLocks/>
          </p:cNvSpPr>
          <p:nvPr/>
        </p:nvSpPr>
        <p:spPr>
          <a:xfrm>
            <a:off x="4419162" y="229500"/>
            <a:ext cx="5428342" cy="1595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cap="all">
                <a:ln w="3175" cmpd="sng">
                  <a:noFill/>
                </a:ln>
                <a:solidFill>
                  <a:schemeClr val="tx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000" b="1" dirty="0" smtClean="0">
                <a:solidFill>
                  <a:srgbClr val="FF0000"/>
                </a:solidFill>
                <a:uFillTx/>
              </a:rPr>
              <a:t>DON’T FORGET</a:t>
            </a:r>
            <a:endParaRPr lang="tr-TR" b="1" dirty="0">
              <a:solidFill>
                <a:srgbClr val="FF0000"/>
              </a:solidFill>
              <a:uFillTx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379" y="4804314"/>
            <a:ext cx="3194621" cy="20536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0895" y="1027219"/>
            <a:ext cx="3802210" cy="38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50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838200" y="26749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>
                <a:latin typeface="Calibri Light"/>
                <a:ea typeface="Calibri Light"/>
                <a:cs typeface="Calibri Light"/>
                <a:sym typeface="Calibri Light"/>
              </a:rPr>
              <a:t>THANK YOU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CAUSES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CONGENITAL HEART DISEASE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VOLUME OVERLOAD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VSD, AVSD Most common cause of CHF in 6 months of life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PDA for premature babies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ASD cause for older ages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TAPVD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PRESSURE OVERLOAD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 err="1">
                <a:latin typeface="Calibri"/>
                <a:ea typeface="Calibri"/>
                <a:cs typeface="Calibri"/>
                <a:sym typeface="Calibri"/>
              </a:rPr>
              <a:t>Aort</a:t>
            </a: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 stenosis, 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Aortic </a:t>
            </a:r>
            <a:r>
              <a:rPr sz="2000" dirty="0" err="1">
                <a:latin typeface="Calibri"/>
                <a:ea typeface="Calibri"/>
                <a:cs typeface="Calibri"/>
                <a:sym typeface="Calibri"/>
              </a:rPr>
              <a:t>coarctation</a:t>
            </a: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HLHS, </a:t>
            </a:r>
          </a:p>
          <a:p>
            <a:pPr marL="1168400" lvl="2" indent="-2540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000" dirty="0">
                <a:latin typeface="Calibri"/>
                <a:ea typeface="Calibri"/>
                <a:cs typeface="Calibri"/>
                <a:sym typeface="Calibri"/>
              </a:rPr>
              <a:t>Critical Pulmonary stenosis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543" y="0"/>
            <a:ext cx="13207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02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CAUSES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ACQUIRED HEART DISEASES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Metabolic abnormalities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Endocardial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fibroelastosis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Viral myocarditis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Acute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Rhematic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Fever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Carditis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Rhematic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chronic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valvular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heart disease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Dilated CMP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Freidreich’s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Ataxia 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Doxorubicin CMP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Causes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Mıscallenous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SVT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Complete Heart Block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Anemia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Acute Hypertension</a:t>
            </a: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BPD in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prematures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Cor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pulmonale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38200" y="62257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PATHOPHYSIOLOGY</a:t>
            </a:r>
            <a:br>
              <a:rPr lang="tr-TR" sz="4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endParaRPr sz="2700" b="1" dirty="0">
              <a:solidFill>
                <a:srgbClr val="FF0000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Cardiac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output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is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determined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by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preload</a:t>
            </a:r>
            <a:r>
              <a:rPr lang="tr-TR" sz="2800" b="1" dirty="0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tr-TR" sz="2800" b="1" dirty="0" err="1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afterload</a:t>
            </a:r>
            <a:r>
              <a:rPr lang="tr-TR" sz="2800" b="1" dirty="0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tr-TR" sz="2800" b="1" dirty="0" err="1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myocardial</a:t>
            </a:r>
            <a:r>
              <a:rPr lang="tr-TR" sz="2800" b="1" dirty="0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contractility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heart</a:t>
            </a:r>
            <a:r>
              <a:rPr lang="tr-TR" sz="28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rate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preload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İncrease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tr-TR" sz="2400" dirty="0" err="1" smtClean="0">
                <a:latin typeface="Calibri"/>
                <a:ea typeface="Calibri"/>
                <a:cs typeface="Calibri"/>
                <a:sym typeface="Calibri"/>
              </a:rPr>
              <a:t>afterload</a:t>
            </a:r>
            <a:r>
              <a:rPr lang="tr-TR" sz="2400" dirty="0" smtClean="0"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tr-TR" sz="2400" b="1" dirty="0" smtClean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HEART </a:t>
            </a:r>
            <a:r>
              <a:rPr lang="tr-TR" sz="2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FAILURE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Decrease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Contractility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62000" lvl="1" indent="-30480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800"/>
            </a:pP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400" dirty="0" err="1">
                <a:latin typeface="Calibri"/>
                <a:ea typeface="Calibri"/>
                <a:cs typeface="Calibri"/>
                <a:sym typeface="Calibri"/>
              </a:rPr>
              <a:t>heart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 rate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Çentikli Sağ Ok 1"/>
          <p:cNvSpPr/>
          <p:nvPr/>
        </p:nvSpPr>
        <p:spPr>
          <a:xfrm>
            <a:off x="5370287" y="3289671"/>
            <a:ext cx="2530558" cy="18998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390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599"/>
            <a:ext cx="12192000" cy="7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0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viş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viş" id="{C7786D27-74B8-4064-8ECA-CA2F32799705}" vid="{587F4386-254B-4985-B150-479B139FEE25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Maviş</Template>
  <TotalTime>161</TotalTime>
  <Words>1114</Words>
  <Application>Microsoft Office PowerPoint</Application>
  <PresentationFormat>Geniş ekran</PresentationFormat>
  <Paragraphs>261</Paragraphs>
  <Slides>38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9" baseType="lpstr">
      <vt:lpstr>Arial</vt:lpstr>
      <vt:lpstr>Avenir Roman</vt:lpstr>
      <vt:lpstr>Calibri</vt:lpstr>
      <vt:lpstr>Calibri Light</vt:lpstr>
      <vt:lpstr>Century Gothic</vt:lpstr>
      <vt:lpstr>Comic Sans MS</vt:lpstr>
      <vt:lpstr>Helvetica</vt:lpstr>
      <vt:lpstr>Times New Roman</vt:lpstr>
      <vt:lpstr>Wingdings</vt:lpstr>
      <vt:lpstr>Wingdings 3</vt:lpstr>
      <vt:lpstr>Maviş</vt:lpstr>
      <vt:lpstr>CONGESTIVE HEART FAILURE</vt:lpstr>
      <vt:lpstr>PowerPoint Sunusu</vt:lpstr>
      <vt:lpstr>DESCRIPTION </vt:lpstr>
      <vt:lpstr>CAUSES</vt:lpstr>
      <vt:lpstr>PowerPoint Sunusu</vt:lpstr>
      <vt:lpstr>CAUSES</vt:lpstr>
      <vt:lpstr>Causes </vt:lpstr>
      <vt:lpstr>PATHOPHYSIOLOGY </vt:lpstr>
      <vt:lpstr>PowerPoint Sunusu</vt:lpstr>
      <vt:lpstr>Compansatory mechanisms </vt:lpstr>
      <vt:lpstr>HISTORY</vt:lpstr>
      <vt:lpstr>PowerPoint Sunusu</vt:lpstr>
      <vt:lpstr>Physical Examination</vt:lpstr>
      <vt:lpstr>Physical Examination</vt:lpstr>
      <vt:lpstr>PowerPoint Sunusu</vt:lpstr>
      <vt:lpstr>PowerPoint Sunusu</vt:lpstr>
      <vt:lpstr>PowerPoint Sunusu</vt:lpstr>
      <vt:lpstr>Laboratory</vt:lpstr>
      <vt:lpstr>CARDIAC BIOMARKERS  What exactly is the term biomarker ? </vt:lpstr>
      <vt:lpstr>BNP and NT-proBNP</vt:lpstr>
      <vt:lpstr>Galectin-3 and cardiac troponins</vt:lpstr>
      <vt:lpstr>MANAGEMENT</vt:lpstr>
      <vt:lpstr>GENERAL MEASURES</vt:lpstr>
      <vt:lpstr>DRUG THERAPY</vt:lpstr>
      <vt:lpstr>Diuretics  </vt:lpstr>
      <vt:lpstr>DIURETICS</vt:lpstr>
      <vt:lpstr>Diuretics side effects </vt:lpstr>
      <vt:lpstr>RAPID ACTING INOTROPIC AGENTS</vt:lpstr>
      <vt:lpstr>DIGITALIS GLIKOSIDES and dosage</vt:lpstr>
      <vt:lpstr>HOW to DIGITALIZE</vt:lpstr>
      <vt:lpstr>Digitalis TOXICITY</vt:lpstr>
      <vt:lpstr>TREATMENT of DIGITALIS TOXICITY</vt:lpstr>
      <vt:lpstr>Phosphodiesterase  III inhibutors (Amrinon, Milrinon, Enoksimon, Vesnarinon)</vt:lpstr>
      <vt:lpstr>AFTERLOAD REDUCING AGENTS</vt:lpstr>
      <vt:lpstr>CARNITINE</vt:lpstr>
      <vt:lpstr>NON FARMACOLOGICAL TREATMENTS</vt:lpstr>
      <vt:lpstr>PowerPoint Sunusu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</dc:title>
  <dc:creator>Ender Ödemiş</dc:creator>
  <cp:lastModifiedBy>pc</cp:lastModifiedBy>
  <cp:revision>26</cp:revision>
  <dcterms:modified xsi:type="dcterms:W3CDTF">2024-02-22T20:24:22Z</dcterms:modified>
</cp:coreProperties>
</file>