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9" r:id="rId2"/>
    <p:sldId id="299" r:id="rId3"/>
    <p:sldId id="270" r:id="rId4"/>
    <p:sldId id="292" r:id="rId5"/>
    <p:sldId id="293" r:id="rId6"/>
    <p:sldId id="271" r:id="rId7"/>
    <p:sldId id="272" r:id="rId8"/>
    <p:sldId id="294" r:id="rId9"/>
    <p:sldId id="273" r:id="rId10"/>
    <p:sldId id="288" r:id="rId11"/>
    <p:sldId id="289" r:id="rId12"/>
    <p:sldId id="298" r:id="rId13"/>
    <p:sldId id="291" r:id="rId14"/>
    <p:sldId id="290" r:id="rId15"/>
    <p:sldId id="274" r:id="rId16"/>
    <p:sldId id="275" r:id="rId17"/>
    <p:sldId id="296" r:id="rId18"/>
    <p:sldId id="276" r:id="rId19"/>
    <p:sldId id="297" r:id="rId20"/>
    <p:sldId id="277" r:id="rId21"/>
    <p:sldId id="295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594" y="-61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960245" y="2080971"/>
            <a:ext cx="2918460" cy="4159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12/10/2024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12/10/2024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12/10/2024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16939" y="388061"/>
            <a:ext cx="9322993" cy="9188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5670" y="1692401"/>
            <a:ext cx="10360659" cy="4486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81200" y="651119"/>
            <a:ext cx="7007861" cy="9367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000" b="1" spc="-40" dirty="0">
                <a:solidFill>
                  <a:srgbClr val="FF0000"/>
                </a:solidFill>
              </a:rPr>
              <a:t>Enfektif</a:t>
            </a:r>
            <a:r>
              <a:rPr sz="6000" b="1" spc="-210" dirty="0">
                <a:solidFill>
                  <a:srgbClr val="FF0000"/>
                </a:solidFill>
              </a:rPr>
              <a:t> </a:t>
            </a:r>
            <a:r>
              <a:rPr sz="6000" b="1" spc="-40" dirty="0">
                <a:solidFill>
                  <a:srgbClr val="FF0000"/>
                </a:solidFill>
              </a:rPr>
              <a:t>Endokardit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71600" y="2819400"/>
            <a:ext cx="9182227" cy="130484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0029" indent="-227329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240029" algn="l"/>
              </a:tabLst>
            </a:pPr>
            <a:r>
              <a:rPr lang="tr-TR" sz="2800" b="1" i="1" dirty="0" err="1" smtClean="0"/>
              <a:t>Enfektif</a:t>
            </a:r>
            <a:r>
              <a:rPr lang="tr-TR" sz="2800" b="1" i="1" dirty="0" smtClean="0"/>
              <a:t> </a:t>
            </a:r>
            <a:r>
              <a:rPr lang="tr-TR" sz="2800" b="1" i="1" dirty="0" err="1" smtClean="0"/>
              <a:t>Endokardit</a:t>
            </a:r>
            <a:r>
              <a:rPr lang="tr-TR" sz="2800" b="1" i="1" dirty="0"/>
              <a:t>, </a:t>
            </a:r>
            <a:r>
              <a:rPr lang="tr-TR" sz="2800" b="1" i="1" dirty="0" err="1"/>
              <a:t>endokardiyum</a:t>
            </a:r>
            <a:r>
              <a:rPr lang="tr-TR" sz="2800" b="1" i="1" dirty="0"/>
              <a:t> olarak bilinen kalp kapakçıkları ve kalp </a:t>
            </a:r>
            <a:r>
              <a:rPr lang="tr-TR" sz="2800" b="1" i="1" dirty="0" smtClean="0"/>
              <a:t>odacıklarının  iç kısmının enfeksiyon </a:t>
            </a:r>
            <a:r>
              <a:rPr lang="tr-TR" sz="2800" b="1" i="1" dirty="0"/>
              <a:t>nedeniyle iltihaplanmasıdır.</a:t>
            </a:r>
            <a:endParaRPr sz="2800" b="1" i="1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336660" y="969340"/>
            <a:ext cx="1901189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Predispozan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Faktör*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022717" y="3166364"/>
            <a:ext cx="2531110" cy="5499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065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Nonbakteriyel</a:t>
            </a:r>
            <a:endParaRPr sz="1800" dirty="0">
              <a:latin typeface="Calibri"/>
              <a:cs typeface="Calibri"/>
            </a:endParaRPr>
          </a:p>
          <a:p>
            <a:pPr algn="ctr">
              <a:lnSpc>
                <a:spcPts val="2065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tromboembolik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endokardit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383905" y="4453254"/>
            <a:ext cx="18065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Bakteriyel</a:t>
            </a:r>
            <a:r>
              <a:rPr sz="1800" spc="-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tutunma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916939" y="388061"/>
            <a:ext cx="9322993" cy="677108"/>
          </a:xfrm>
        </p:spPr>
        <p:txBody>
          <a:bodyPr/>
          <a:lstStyle/>
          <a:p>
            <a:r>
              <a:rPr lang="tr-TR" b="1" dirty="0" err="1" smtClean="0">
                <a:solidFill>
                  <a:srgbClr val="FF0000"/>
                </a:solidFill>
              </a:rPr>
              <a:t>Roth</a:t>
            </a:r>
            <a:r>
              <a:rPr lang="tr-TR" b="1" dirty="0" smtClean="0">
                <a:solidFill>
                  <a:srgbClr val="FF0000"/>
                </a:solidFill>
              </a:rPr>
              <a:t> Spot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915670" y="1692401"/>
            <a:ext cx="10360659" cy="2154436"/>
          </a:xfrm>
        </p:spPr>
        <p:txBody>
          <a:bodyPr/>
          <a:lstStyle/>
          <a:p>
            <a:r>
              <a:rPr lang="tr-TR" dirty="0" err="1"/>
              <a:t>Roth</a:t>
            </a:r>
            <a:r>
              <a:rPr lang="tr-TR" dirty="0"/>
              <a:t> lekeleri, </a:t>
            </a:r>
            <a:r>
              <a:rPr lang="tr-TR" dirty="0" err="1" smtClean="0"/>
              <a:t>oftalmaskopik</a:t>
            </a:r>
            <a:r>
              <a:rPr lang="tr-TR" dirty="0" smtClean="0"/>
              <a:t> muayenede saptanabilen, gözün </a:t>
            </a:r>
            <a:r>
              <a:rPr lang="tr-TR" dirty="0"/>
              <a:t>retinasında görülen, beyaz veya soluk merkezli, kırmızı, spesifik olmayan lezyonlardır ve geleneksel olarak </a:t>
            </a:r>
            <a:r>
              <a:rPr lang="tr-TR" dirty="0" err="1"/>
              <a:t>enfeksiyöz</a:t>
            </a:r>
            <a:r>
              <a:rPr lang="tr-TR" dirty="0"/>
              <a:t> </a:t>
            </a:r>
            <a:r>
              <a:rPr lang="tr-TR" dirty="0" err="1"/>
              <a:t>endokardit</a:t>
            </a:r>
            <a:r>
              <a:rPr lang="tr-TR" dirty="0"/>
              <a:t> ile ilişkilendirilmesine rağmen hipertansiyon, diyabet, </a:t>
            </a:r>
            <a:r>
              <a:rPr lang="tr-TR" dirty="0" err="1"/>
              <a:t>kollajen</a:t>
            </a:r>
            <a:r>
              <a:rPr lang="tr-TR" dirty="0"/>
              <a:t> </a:t>
            </a:r>
            <a:r>
              <a:rPr lang="tr-TR" dirty="0" err="1"/>
              <a:t>vasküler</a:t>
            </a:r>
            <a:r>
              <a:rPr lang="tr-TR" dirty="0"/>
              <a:t> hastalık, aşırı </a:t>
            </a:r>
            <a:r>
              <a:rPr lang="tr-TR" dirty="0" err="1"/>
              <a:t>hipoksi</a:t>
            </a:r>
            <a:r>
              <a:rPr lang="tr-TR" dirty="0"/>
              <a:t>, lösemi ve HIV gibi bir dizi başka durumda da ortaya çıkabilir</a:t>
            </a:r>
            <a:r>
              <a:rPr lang="tr-TR" dirty="0" smtClean="0"/>
              <a:t>.</a:t>
            </a:r>
          </a:p>
          <a:p>
            <a:endParaRPr lang="tr-TR" dirty="0"/>
          </a:p>
          <a:p>
            <a:r>
              <a:rPr lang="tr-TR" dirty="0" err="1"/>
              <a:t>Roth</a:t>
            </a:r>
            <a:r>
              <a:rPr lang="tr-TR" dirty="0"/>
              <a:t> lekesi, karakteristik soluk beyaz bir merkeze sahip kırmızı bir noktadır (kanama nedeniyle oluşur). Bu beyaz merkez genellikle fibrin-</a:t>
            </a:r>
            <a:r>
              <a:rPr lang="tr-TR" dirty="0" err="1"/>
              <a:t>trombosit</a:t>
            </a:r>
            <a:r>
              <a:rPr lang="tr-TR" dirty="0"/>
              <a:t> tıkaçlarını temsil eder.</a:t>
            </a:r>
          </a:p>
        </p:txBody>
      </p:sp>
      <p:sp>
        <p:nvSpPr>
          <p:cNvPr id="4" name="AutoShape 2" descr="data:image/jpeg;base64,/9j/4AAQSkZJRgABAQAAAQABAAD/2wCEAAkGBwgHBgkIBwgKCgkLDRYPDQwMDRsUFRAWIB0iIiAdHx8kKDQsJCYxJx8fLT0tMTU3Ojo6Iys/RD84QzQ5OjcBCgoKDQwNGg8PGjclHyU3Nzc3Nzc3Nzc3Nzc3Nzc3Nzc3Nzc3Nzc3Nzc3Nzc3Nzc3Nzc3Nzc3Nzc3Nzc3Nzc3N//AABEIAL8AywMBIgACEQEDEQH/xAAbAAACAwEBAQAAAAAAAAAAAAADBAECBQYAB//EADgQAAIBAgQFAwEFCAIDAQAAAAECAwARBBIhMQUTIkFRMmFxgRQjQlLBBjNikaGx4fCi0UNykiT/xAAaAQADAQEBAQAAAAAAAAAAAAABAgMEAAUG/8QAIxEAAgICAwEAAgMBAAAAAAAAAAECEQMhBBIxQRNRBSIycf/aAAwDAQACEQMRAD8A4bhvDxhRzJNZT/x+K1Y1qqoqi5pmIbV5GTI5O2facXjxxxSRaNdqLkzaV5EphE0rM5HoUkINHy5gDsf70y0bqt/imXgDoM216NhiGJhlXrQenz70ksn6CCljzRhvFGw0dyKPDCLOmypsf0phY7aGoSm2I5ERplN6KA1/PtREXQVIRr6bVJknIoI8261WSJQLU0ouoHvVMa6xRmgIptyozeFoFxWKiO+fMPrWu0OVQfekOBwjETT4g92yr9K3gi8v+K2tNP0nmyVKkZskXSczaVmYkZm5MOsh3P5RWziMqIzPuBpWbhcih5pCqlzpr2oR9Hxy1YquBjXpcsbaWLG1Q+FiG0a059rwrMbTLmvpVmNwCDe/ei5Suyyk36ZjwgCwFhS80SW6l17VozGxIXc9hS5hzdTWzDbxVYTHM7kEdXq8r4FFygqCu1tKZZPNBYZSbbdxVVOwSVoQ4jgIsXCUkBzH0uN1NcVxDAy4DEmKUD2YbH4r6IMj0rxLhsWPwphlJ0N1cLqtbMHIcHT8PI5/A/Kuy0z51vXq38b+zc8cTSROspAvly2v8GsGvTxzjL/J83lxTxyqSO5iD91U0ZGN+pLfxDYVENMql68aTPvEqLxDQWN/em40pZImU50It3U/pTSuHToBDdx3FZpscNHFnHwapiEZMbh2Vek3B/36UTCB1N3o2K1kw2Vv/J+hqUdMm3TCxIvMPwKYtQ4o/v1H5gaZMdtW22pDPOasBs9vNEWaNTyz3/vV1it1DYVfl2UsdzqK4RyTIEd2B8UlxlvubDuMoqcXxKHDrZjeQaZRSkME/FnEmIflxLqiDc+9OotbY0U0+zNXhUH2eIKu1qbmxeHwsdywLHRV3JPiksNwzmtkxEsoUdgbA008OEwcdsNGvNY2U7s31oNJ7M+Rxc/2Y+IXEY/ELGbxA6lB2HuaZh4XhoZcjRl2te7a2rawWDMUZNuo6kne9DxKuX5iILgdV+9HZz5FvqvDMmwsIFmjWx/hrMxEL4YloGOS+qNt9K3XZWUFtjWbiwC2m1C2jTik72LYZ1ljLDfvevONKCwMEnNT922kgpjoKggXFt6DVbNAu4oEi9D/ABTT5aC/oP1/tTwYwu0a1XK3ZtPejkaChtVkxJK0LzFkBsoduyr3r51LcyuWXKcxuvivpTbVl4rgeDxM7zPoz6ke9bePlUfTxf5HiPK00MxjQUzGtLxrr6stMoG85qzTZ741ENqu4XMMxyntahwnX/uiSQs5FZX6KMqSFBa7aWzLuPmongtAsqknluHJHcV7DROGUHVR2p84UtFKIjbMuqnalVWRnJRdA+YeeCnZafiYlSHXY1n8NBmgjb8Vgp9rVpxJd7jsKLM2Vrw8UVTmDWA1IrA47x7q5GFBW2juf0rfxcPLwrS8xhdS1fPcU+dm+TVcMFJ7H40I5H2YafFRpZYQWYaln3q2F4pLHMsrHNas+nOGcPl4hMEjW6j1HxWuUYRWzfJRS34dVgOLScStHFEPdmvatFMFJHMC0hD2sp0IqOD4GLh8eVdyPxWpzFyrlHm+lee6vXh5OSa71DwtBjyjNBLdZBtbYihTzf1FJYsI5DjcbUq07sLOtj2IpQw46uwkj3uKVlbevPJQC1Bm2MaLkh1KybUmsgw0rR2vENQ3db0d3yoTQ4LZWZjfNr/imiUoHIzONDcV6NTlOaokgMF2g0HdG2P+a9HOJOkDK43Q71ReaCe+du1Vb2orDzt2oL5u23ajEDBk6mqltdGqW2oRGtWqyUkvovFz0OgVhTKSyrryG+lqqiflGU0aN8h1y0ZOzSXXFhReWCQDza9O4eVZVzQtcdwe1LqyyMD48bVVlaKTNEgkVjdlG/0qEkmKzVikVdSLHvoa1cFKs1hfNlrnY8fC2jF428Mh/wCq0sHjAbBGUN8WNql1aMubHa0OYdFwnFHVj91I17e/f/fetdEjGgWxO580g8UE2HzLIBIvUTm6qNhcSpRRL+XMCPxf5pjz8lyVr0Hx0vHw50sp10rin4BjJZysK9Vs1vyiu2xwl4iwjgizop1ZjYX96bwvDhh8OQJSXvdm06jTRm4O0Uxcn8EK+nDcO/ZnGPKrzqFjBuQe/tXSryoehQiey09iXdENmVh3tvWXKzSC4pZ5HL0qsks22Hkly2oEs19aoc1h00MXv1VMpGCKl2Bt5oLucxVvFGf2pXEHbNtXF4pMXkl5ehbMBt5FAMrOdNB2NTiBmuAtvegYcXLJ4NXjFUWSHU2FeQ2cp73+lAEijSpR88nRsF1pXE4boU0SP6gPYjcGiAX1ql7kjxU4ugCnMkicxyDOANH7mqfaYrer/jTcy9afX+VqDKgbvZhrfxV4yi/ThUykkkIzDt02qjSSk6RN/SmgwcXYWI3FVKXN6tFiONg4+1XMOf8AFVEFFR+WCM29K7+FS0MGU38U2JVjiLN270ssq5R03196IxVtPNRat7AIz8UFzZGUXrR4bio8fieW0fQosX96ysXBGkgy+s710X7LYKIuMq6sAapOMFHRPNJQxuR1GI4dBBglWOJSzLrXPYOKaZmwsV7iQqAOw3rseIRPJGo9K238UD9mcBh4sZiZEk5jK2rZr6nv/IVCJ4mPlfjxSk9sc4NhTh4FR4rADvXsXByyAzaVsFdRSvEmjjiDP2NqVqjzI5pSyX+znsTGutZU6ZG6NjvWtjZgLhOwrFkxF7nxQs9rjqTRSRJO21DtlU33qTi81BkxKjTzQs2xjIq7UvK2YgVTEYmNL5mrNm4ioduVmPv4qkccpGiMR6UdJ6qSkbIRl3pP7bMSCW6SdaeiCuc3nWr9HBbHqgTXOubQ70xhSqJbq1NXKAaL3osSWWx7Uk5qjmwgbX01a69t6qu1Un9BtvsPntUF6KevnkY+OkfrVGXSrRJyYwo2tVHNUXp3grOlm5g32+lC5rDQbdqPIM738Cgk661piLJkxrUvH/DQ0duy6e7UzFzHtqi/+pvSt0V8ApHrTEMbX9VECFVu5z679xTcaqdalLIBsTl4fJKwZf0roeB4f7BGMRMxzEAC1KJkEdmIGultzWxwrDlyJMQCVHpQ7D/NL2bWzFysn9Nmqgmx8QE4MagXVNj9T+lZkDSYbGYqbCCww5CmNNARa5pni2NbBYR5UHUosvuT3qOExHD8OyubtICzN5YjWgjy4pxg38fw6TB4pMRhknVls1ZHHsU8qoqZcoNc1hcfiMFArgs0F7SL+QjS9OTSGdRKhzX96FHQ4X48vb4I4nEvrZtO9Z8kvemcShza70Ew/m2oUezjUYoSaTroWMmZIiyre3fxTk8Gmi0F4/uStNHqmi6ow3d53V3705Fw9pUzL6e9KSryMSQ2xroeBcSjgjZJI1IYW13rXOTS/r4dkckrSMGfDNA1h3omBYxkhu5rU4oYZUZom1vWTZllJ96EW5x2cpN+mlGes28VJdqXjajoc2lRkg0HiN0vm2ob5pGGU6DUmpCfm2q7dKhR3qOkAgnShSGiEaUGTTTzVInCzG5PvVN9aK+lBL61pQkvQiHL0+aNGovp6u1tqDFe/VTUOa+m1SmUDRrbSXS/bzV+iJSUkt/DvXs1CkkZiyqAbDqI7Dx9azrYoxh5oVcO8gaXsgW+UfArZw/FYYlveT4CmkMKixsiqAR3J0N6031cLYVzaMWbrJ0xLjHEY8XhECq9lkUm6kaV0kVmiDBbADQeayMbEr4CaML1GMjbvTHDsU0mFhKLuoJ/lRvRkypPGuviJih5GImw7hcshLKrf1rNxUJ4S5eBvuHNuW34R7Vv4tVniCWs42K7g1lY0TGJosZGWFrB1F64GCdvZR8MkuWUdQIvm3qfs6rrbNScGMmihGHdx93pny9venoXul1IdT3WiaH2QriIlYWtb2pHER2W3itZ2jsbNrWZjGWxoNfS+GTZjYvChwbertWY0U8L+lq3ndbCgsqnXzVseVpbNqbMpHfMbq16KsbMwanOTc3q4jp3kXwFg40o6rU5dRRstZ5TA2VAqG9P1qxqtIAq9Ak2o7NQHNWicwEh0pcjU0WZszALqfPigmNbm7tetEBJDEdNxtoPjes+I69O9NK+YrDGAznUk7JUpxLMZdyi2A629C96vHGY1ihJ6nJYnyN/+qqix4aMte7d2O5r0Mpf75kOugHgf5rP/wAJux5eojM3SDpWnHIvSpZdBrWOjGVgDoO5rSw0CgXY3tsPNTM2VL6OPilCv4CknTxVf2YVjw9C/pJJX4vpSfEsQkWBlt0sUIy1ocDkC4WKNxsLbGn+GTJBrE2jRbTRastsv3m9LSYqCNiN7HarmRGhDru21cjJ1loBxaJDhxIgUSRjN8isybA4hIlxfDibOLtD2NabyBOh+/8AWloMX9lX7PJpb0MfxDxTmnG5xjoSgxiYhDHlKzDRkbsaVxUahScvtWlj+GxYmMTR/dzjUON6yA7cwwYvplXb3rmrNmFxe4iEqAEBary2Av1HMdq0+SCNd6G6KGUV3c19kwAGdRplqQtlIzUTRRlXv2qVjy6t1t2PilOsiLQAZb3ozDKhH1qFObQ1WbZfmlFBsbi/mhyuqr1VZnYyMEFgN2oYRRqeon8VOlQyAPK7fu47jtfSgyCZhZiE9lpqQ/WgvtVohFSrRqQhzX37UPORpko7VSrpgaAZgpNvUdAKewiGJddzvScQH4d6O0jgiO92P9BQlvRVjLNz5OUrWRbFz+laMMaWNIYdcltb+/mn4ZbME+tY8mtInLwMMO1g0eo7imcMsj6XykbUMzrax+KDieIP0wYW3NfudkHc1FJtmWSm0GeFsdxAYe4MeHszH8zV0WHw/Khe5Cm1ZPBUXCIVLEnu5/Ea1MOxkLhr3Gmu1qZv4YeRKV9V4hGWEvlkz6DQ1bmsv7sZgN6JI4DEi2VdrVWNVdi9iSN64KdrYWP/APQmdukjZfFUlw4xK8t0XTuah5uo5hbTQe9TBiDlyvmFtb06YtSW0Byy4HVvvIDpfutL4/DxY6PNzBcellp9yMQSASUtqB3+aQnwPKbPhGyeU3U0yZXHLdt0zHeSfBMI8SCV2Enn5q5DzDmIqgbKTremp8QoUx4uAgncgZhSWHzNIYBol72O5FE3p2rohR1Gyu58gWAqcwBPNRwPLVpBUCgL2FAfLmPf2pTlOwceTL0UGWS33adTn/jQsQI4pAzZsrepQTarBkA6EVU/Wg0hqIy5EPLNh3HmhF/p7VeSS2h3O1Ls+Tqb1bCnirKJFm112ob0Pm6m9S7XWrKNHNAn9VUJ1NS56hUGqUK1Yvmyi9Hg06vOtLIN821qZgPStvFNNFWOI1MwLrmzUrGM3p3pmKP8LeoaiskxGGZ8zCgYMj7XiJc2qtl+gFHXLY33pPBfv8QV2aQg1OP+WBq0dLgJxnySC57+K01uTlVrL/WubgfLILMtagxOWIADQjVqgednxPtobxCCMgL33oayctSI9u1JtiVZDd7ihwz2cm2YWsKKYI4nWx+NTLMm21zQMRIS5EXY61VZcp0W2+1B+0r023tTWNGDsLHiHhvdtSer4qWxJci2o7nxSmJk2ZdzVVkygKaayn4k90WxiKSoG7nX4pHGKYpVnTUJow8imRJecr+Vb1WSTQrTp0WimtFknidFZZFy280GTEx5iYs0h201FAw0EMkakxqSDrTKsiLkGgovrY9UxGYYmRbnLGo2sLmqR/aY1JDJJ8i1OOc2lK9V3X8pP9aZSsogYxOViZwyn+Y/nXpGSQXDb1fVx1UN4YvyrTqr0Fegcgv0152yDXej4ARJj0NwuhG9htW+VU5vxKRa3mqNpekcubo6ORkmXLfN3vVgyW9LGneJ8OCTJyo+iQ2HkHxTkXB8NFGqMrMw3I71TtGieTPFJOznwek0aHYfFK0xEdB8UZGw0MNvTg6erzpSEDdI+abMtvVtWPKtiMLl6TSmCflT4hDvnuPrRTJlF19NZ7GRZ5MQnpvYfHehjg3aOSN+EBl1bXvTiOoRUzdrVk4drgHNuKaUqzEHxWWS6uiM4WOSGHJZBdzofpQUlFuhaHsoXzULmU3zbUEIoUhkt90bm1IM2V70dpM6nS9Lt1DL41pkPCNBM2dR81LHL6tqqjZUoUjFsqKbZ73PimS2NRGcM0jLsdPqKXaV8+u9Hj0W1rKNhVGRSSarFpPZRIph3PMlXudRR2dPw70nMQk0Z7ek0YG+pouN7DRZqojWmy/mFSWzaUJxRSvQKCPQWOZSKjNbRtR58VBPjWqRVBFHX7wfNdYmkQbLmsv9qxMBlGMRmIWwPqIHatozwX/ex/8A0KadtKjJyfaKwTJNCsq2sRqO6muX4h+2uFwuMlgiiEqRtlzjv5pb9r+PnB4mfC4KVc0qgOy/gFu1u9B4fisGuBw4eXDhhGt7uN7fNbMXHVdpHz/N5NS6wZYG1HTYfFYvCeINihyprmRdiO4rX9Ndkg4umfS8bPHPj7xHIWy0VpFZg3ikVfSpU82TINANSazuBcfucVpH0xroz9z7CrS5UhKx7BbCrRIBHmOwGlBkY7v+Ko+y0cDwmLfKqtsNK2sPIpv8VhLFkJf1IDse1OwSowHLvbvelzQT2hZKzRDXJPSLd6jma280sr6GoV7m/is3QXqOH0a6HsaCvSbmoaRXUfFUv0k+K5ROSCl79PmgyHLMq/wn9K8JLpfxS88vTm/LY/7/ADqkYjJDDdJHvpVX6WC0J2aqo+Vwap00Ggk0YdCp0Uak+9LQyknlyauv9qbL31pTEx5hzE0ddb00P0woYz+GqrmgxzcxQR3FeL0yhRwQGrQ5EkzuLr3Frg0INXi1MlWwPyjRP2WVeYuEmyMbaeddqzuM8QwHDQynBzNOQSiZc1gRvvS3EuPz8Jw1orFjfIuUaX73rmIf2jxRmkONcyhoyoyqB1HY/SvQ4+Dv/Zng/wAjzHh/pH0u32F8S+LbBzyR3Xcm3M3IIPtaow3EOGQ4eOPEcMV5VUB2MQ1NBbjjfbp3iQpC5JRLC6tly3v9KzsRjZ8TKZZZjnYC9lFtBavRSPmnJy2z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5" name="AutoShape 4" descr="data:image/jpeg;base64,/9j/4AAQSkZJRgABAQAAAQABAAD/2wCEAAkGBwgHBgkIBwgKCgkLDRYPDQwMDRsUFRAWIB0iIiAdHx8kKDQsJCYxJx8fLT0tMTU3Ojo6Iys/RD84QzQ5OjcBCgoKDQwNGg8PGjclHyU3Nzc3Nzc3Nzc3Nzc3Nzc3Nzc3Nzc3Nzc3Nzc3Nzc3Nzc3Nzc3Nzc3Nzc3Nzc3Nzc3N//AABEIAL8AywMBIgACEQEDEQH/xAAbAAACAwEBAQAAAAAAAAAAAAADBAECBQYAB//EADgQAAIBAgQFAwEFCAIDAQAAAAECAwARBBIhMQUTIkFRMmFxgRQjQlLBBjNikaGx4fCi0UNykiT/xAAaAQADAQEBAQAAAAAAAAAAAAABAgMEAAUG/8QAIxEAAgICAwEAAgMBAAAAAAAAAAECEQMhBBIxQRNRBSIycf/aAAwDAQACEQMRAD8A4bhvDxhRzJNZT/x+K1Y1qqoqi5pmIbV5GTI5O2facXjxxxSRaNdqLkzaV5EphE0rM5HoUkINHy5gDsf70y0bqt/imXgDoM216NhiGJhlXrQenz70ksn6CCljzRhvFGw0dyKPDCLOmypsf0phY7aGoSm2I5ERplN6KA1/PtREXQVIRr6bVJknIoI8261WSJQLU0ouoHvVMa6xRmgIptyozeFoFxWKiO+fMPrWu0OVQfekOBwjETT4g92yr9K3gi8v+K2tNP0nmyVKkZskXSczaVmYkZm5MOsh3P5RWziMqIzPuBpWbhcih5pCqlzpr2oR9Hxy1YquBjXpcsbaWLG1Q+FiG0a059rwrMbTLmvpVmNwCDe/ei5Suyyk36ZjwgCwFhS80SW6l17VozGxIXc9hS5hzdTWzDbxVYTHM7kEdXq8r4FFygqCu1tKZZPNBYZSbbdxVVOwSVoQ4jgIsXCUkBzH0uN1NcVxDAy4DEmKUD2YbH4r6IMj0rxLhsWPwphlJ0N1cLqtbMHIcHT8PI5/A/Kuy0z51vXq38b+zc8cTSROspAvly2v8GsGvTxzjL/J83lxTxyqSO5iD91U0ZGN+pLfxDYVENMql68aTPvEqLxDQWN/em40pZImU50It3U/pTSuHToBDdx3FZpscNHFnHwapiEZMbh2Vek3B/36UTCB1N3o2K1kw2Vv/J+hqUdMm3TCxIvMPwKYtQ4o/v1H5gaZMdtW22pDPOasBs9vNEWaNTyz3/vV1it1DYVfl2UsdzqK4RyTIEd2B8UlxlvubDuMoqcXxKHDrZjeQaZRSkME/FnEmIflxLqiDc+9OotbY0U0+zNXhUH2eIKu1qbmxeHwsdywLHRV3JPiksNwzmtkxEsoUdgbA008OEwcdsNGvNY2U7s31oNJ7M+Rxc/2Y+IXEY/ELGbxA6lB2HuaZh4XhoZcjRl2te7a2rawWDMUZNuo6kne9DxKuX5iILgdV+9HZz5FvqvDMmwsIFmjWx/hrMxEL4YloGOS+qNt9K3XZWUFtjWbiwC2m1C2jTik72LYZ1ljLDfvevONKCwMEnNT922kgpjoKggXFt6DVbNAu4oEi9D/ABTT5aC/oP1/tTwYwu0a1XK3ZtPejkaChtVkxJK0LzFkBsoduyr3r51LcyuWXKcxuvivpTbVl4rgeDxM7zPoz6ke9bePlUfTxf5HiPK00MxjQUzGtLxrr6stMoG85qzTZ741ENqu4XMMxyntahwnX/uiSQs5FZX6KMqSFBa7aWzLuPmongtAsqknluHJHcV7DROGUHVR2p84UtFKIjbMuqnalVWRnJRdA+YeeCnZafiYlSHXY1n8NBmgjb8Vgp9rVpxJd7jsKLM2Vrw8UVTmDWA1IrA47x7q5GFBW2juf0rfxcPLwrS8xhdS1fPcU+dm+TVcMFJ7H40I5H2YafFRpZYQWYaln3q2F4pLHMsrHNas+nOGcPl4hMEjW6j1HxWuUYRWzfJRS34dVgOLScStHFEPdmvatFMFJHMC0hD2sp0IqOD4GLh8eVdyPxWpzFyrlHm+lee6vXh5OSa71DwtBjyjNBLdZBtbYihTzf1FJYsI5DjcbUq07sLOtj2IpQw46uwkj3uKVlbevPJQC1Bm2MaLkh1KybUmsgw0rR2vENQ3db0d3yoTQ4LZWZjfNr/imiUoHIzONDcV6NTlOaokgMF2g0HdG2P+a9HOJOkDK43Q71ReaCe+du1Vb2orDzt2oL5u23ajEDBk6mqltdGqW2oRGtWqyUkvovFz0OgVhTKSyrryG+lqqiflGU0aN8h1y0ZOzSXXFhReWCQDza9O4eVZVzQtcdwe1LqyyMD48bVVlaKTNEgkVjdlG/0qEkmKzVikVdSLHvoa1cFKs1hfNlrnY8fC2jF428Mh/wCq0sHjAbBGUN8WNql1aMubHa0OYdFwnFHVj91I17e/f/fetdEjGgWxO580g8UE2HzLIBIvUTm6qNhcSpRRL+XMCPxf5pjz8lyVr0Hx0vHw50sp10rin4BjJZysK9Vs1vyiu2xwl4iwjgizop1ZjYX96bwvDhh8OQJSXvdm06jTRm4O0Uxcn8EK+nDcO/ZnGPKrzqFjBuQe/tXSryoehQiey09iXdENmVh3tvWXKzSC4pZ5HL0qsks22Hkly2oEs19aoc1h00MXv1VMpGCKl2Bt5oLucxVvFGf2pXEHbNtXF4pMXkl5ehbMBt5FAMrOdNB2NTiBmuAtvegYcXLJ4NXjFUWSHU2FeQ2cp73+lAEijSpR88nRsF1pXE4boU0SP6gPYjcGiAX1ql7kjxU4ugCnMkicxyDOANH7mqfaYrer/jTcy9afX+VqDKgbvZhrfxV4yi/ThUykkkIzDt02qjSSk6RN/SmgwcXYWI3FVKXN6tFiONg4+1XMOf8AFVEFFR+WCM29K7+FS0MGU38U2JVjiLN270ssq5R03196IxVtPNRat7AIz8UFzZGUXrR4bio8fieW0fQosX96ysXBGkgy+s710X7LYKIuMq6sAapOMFHRPNJQxuR1GI4dBBglWOJSzLrXPYOKaZmwsV7iQqAOw3rseIRPJGo9K238UD9mcBh4sZiZEk5jK2rZr6nv/IVCJ4mPlfjxSk9sc4NhTh4FR4rADvXsXByyAzaVsFdRSvEmjjiDP2NqVqjzI5pSyX+znsTGutZU6ZG6NjvWtjZgLhOwrFkxF7nxQs9rjqTRSRJO21DtlU33qTi81BkxKjTzQs2xjIq7UvK2YgVTEYmNL5mrNm4ioduVmPv4qkccpGiMR6UdJ6qSkbIRl3pP7bMSCW6SdaeiCuc3nWr9HBbHqgTXOubQ70xhSqJbq1NXKAaL3osSWWx7Uk5qjmwgbX01a69t6qu1Un9BtvsPntUF6KevnkY+OkfrVGXSrRJyYwo2tVHNUXp3grOlm5g32+lC5rDQbdqPIM738Cgk661piLJkxrUvH/DQ0duy6e7UzFzHtqi/+pvSt0V8ApHrTEMbX9VECFVu5z679xTcaqdalLIBsTl4fJKwZf0roeB4f7BGMRMxzEAC1KJkEdmIGultzWxwrDlyJMQCVHpQ7D/NL2bWzFysn9Nmqgmx8QE4MagXVNj9T+lZkDSYbGYqbCCww5CmNNARa5pni2NbBYR5UHUosvuT3qOExHD8OyubtICzN5YjWgjy4pxg38fw6TB4pMRhknVls1ZHHsU8qoqZcoNc1hcfiMFArgs0F7SL+QjS9OTSGdRKhzX96FHQ4X48vb4I4nEvrZtO9Z8kvemcShza70Ew/m2oUezjUYoSaTroWMmZIiyre3fxTk8Gmi0F4/uStNHqmi6ow3d53V3705Fw9pUzL6e9KSryMSQ2xroeBcSjgjZJI1IYW13rXOTS/r4dkckrSMGfDNA1h3omBYxkhu5rU4oYZUZom1vWTZllJ96EW5x2cpN+mlGes28VJdqXjajoc2lRkg0HiN0vm2ob5pGGU6DUmpCfm2q7dKhR3qOkAgnShSGiEaUGTTTzVInCzG5PvVN9aK+lBL61pQkvQiHL0+aNGovp6u1tqDFe/VTUOa+m1SmUDRrbSXS/bzV+iJSUkt/DvXs1CkkZiyqAbDqI7Dx9azrYoxh5oVcO8gaXsgW+UfArZw/FYYlveT4CmkMKixsiqAR3J0N6031cLYVzaMWbrJ0xLjHEY8XhECq9lkUm6kaV0kVmiDBbADQeayMbEr4CaML1GMjbvTHDsU0mFhKLuoJ/lRvRkypPGuviJih5GImw7hcshLKrf1rNxUJ4S5eBvuHNuW34R7Vv4tVniCWs42K7g1lY0TGJosZGWFrB1F64GCdvZR8MkuWUdQIvm3qfs6rrbNScGMmihGHdx93pny9venoXul1IdT3WiaH2QriIlYWtb2pHER2W3itZ2jsbNrWZjGWxoNfS+GTZjYvChwbertWY0U8L+lq3ndbCgsqnXzVseVpbNqbMpHfMbq16KsbMwanOTc3q4jp3kXwFg40o6rU5dRRstZ5TA2VAqG9P1qxqtIAq9Ak2o7NQHNWicwEh0pcjU0WZszALqfPigmNbm7tetEBJDEdNxtoPjes+I69O9NK+YrDGAznUk7JUpxLMZdyi2A629C96vHGY1ihJ6nJYnyN/+qqix4aMte7d2O5r0Mpf75kOugHgf5rP/wAJux5eojM3SDpWnHIvSpZdBrWOjGVgDoO5rSw0CgXY3tsPNTM2VL6OPilCv4CknTxVf2YVjw9C/pJJX4vpSfEsQkWBlt0sUIy1ocDkC4WKNxsLbGn+GTJBrE2jRbTRastsv3m9LSYqCNiN7HarmRGhDru21cjJ1loBxaJDhxIgUSRjN8isybA4hIlxfDibOLtD2NabyBOh+/8AWloMX9lX7PJpb0MfxDxTmnG5xjoSgxiYhDHlKzDRkbsaVxUahScvtWlj+GxYmMTR/dzjUON6yA7cwwYvplXb3rmrNmFxe4iEqAEBary2Av1HMdq0+SCNd6G6KGUV3c19kwAGdRplqQtlIzUTRRlXv2qVjy6t1t2PilOsiLQAZb3ozDKhH1qFObQ1WbZfmlFBsbi/mhyuqr1VZnYyMEFgN2oYRRqeon8VOlQyAPK7fu47jtfSgyCZhZiE9lpqQ/WgvtVohFSrRqQhzX37UPORpko7VSrpgaAZgpNvUdAKewiGJddzvScQH4d6O0jgiO92P9BQlvRVjLNz5OUrWRbFz+laMMaWNIYdcltb+/mn4ZbME+tY8mtInLwMMO1g0eo7imcMsj6XykbUMzrax+KDieIP0wYW3NfudkHc1FJtmWSm0GeFsdxAYe4MeHszH8zV0WHw/Khe5Cm1ZPBUXCIVLEnu5/Ea1MOxkLhr3Gmu1qZv4YeRKV9V4hGWEvlkz6DQ1bmsv7sZgN6JI4DEi2VdrVWNVdi9iSN64KdrYWP/APQmdukjZfFUlw4xK8t0XTuah5uo5hbTQe9TBiDlyvmFtb06YtSW0Byy4HVvvIDpfutL4/DxY6PNzBcellp9yMQSASUtqB3+aQnwPKbPhGyeU3U0yZXHLdt0zHeSfBMI8SCV2Enn5q5DzDmIqgbKTremp8QoUx4uAgncgZhSWHzNIYBol72O5FE3p2rohR1Gyu58gWAqcwBPNRwPLVpBUCgL2FAfLmPf2pTlOwceTL0UGWS33adTn/jQsQI4pAzZsrepQTarBkA6EVU/Wg0hqIy5EPLNh3HmhF/p7VeSS2h3O1Ls+Tqb1bCnirKJFm112ob0Pm6m9S7XWrKNHNAn9VUJ1NS56hUGqUK1Yvmyi9Hg06vOtLIN821qZgPStvFNNFWOI1MwLrmzUrGM3p3pmKP8LeoaiskxGGZ8zCgYMj7XiJc2qtl+gFHXLY33pPBfv8QV2aQg1OP+WBq0dLgJxnySC57+K01uTlVrL/WubgfLILMtagxOWIADQjVqgednxPtobxCCMgL33oayctSI9u1JtiVZDd7ihwz2cm2YWsKKYI4nWx+NTLMm21zQMRIS5EXY61VZcp0W2+1B+0r023tTWNGDsLHiHhvdtSer4qWxJci2o7nxSmJk2ZdzVVkygKaayn4k90WxiKSoG7nX4pHGKYpVnTUJow8imRJecr+Vb1WSTQrTp0WimtFknidFZZFy280GTEx5iYs0h201FAw0EMkakxqSDrTKsiLkGgovrY9UxGYYmRbnLGo2sLmqR/aY1JDJJ8i1OOc2lK9V3X8pP9aZSsogYxOViZwyn+Y/nXpGSQXDb1fVx1UN4YvyrTqr0Fegcgv0152yDXej4ARJj0NwuhG9htW+VU5vxKRa3mqNpekcubo6ORkmXLfN3vVgyW9LGneJ8OCTJyo+iQ2HkHxTkXB8NFGqMrMw3I71TtGieTPFJOznwek0aHYfFK0xEdB8UZGw0MNvTg6erzpSEDdI+abMtvVtWPKtiMLl6TSmCflT4hDvnuPrRTJlF19NZ7GRZ5MQnpvYfHehjg3aOSN+EBl1bXvTiOoRUzdrVk4drgHNuKaUqzEHxWWS6uiM4WOSGHJZBdzofpQUlFuhaHsoXzULmU3zbUEIoUhkt90bm1IM2V70dpM6nS9Lt1DL41pkPCNBM2dR81LHL6tqqjZUoUjFsqKbZ73PimS2NRGcM0jLsdPqKXaV8+u9Hj0W1rKNhVGRSSarFpPZRIph3PMlXudRR2dPw70nMQk0Z7ek0YG+pouN7DRZqojWmy/mFSWzaUJxRSvQKCPQWOZSKjNbRtR58VBPjWqRVBFHX7wfNdYmkQbLmsv9qxMBlGMRmIWwPqIHatozwX/ex/8A0KadtKjJyfaKwTJNCsq2sRqO6muX4h+2uFwuMlgiiEqRtlzjv5pb9r+PnB4mfC4KVc0qgOy/gFu1u9B4fisGuBw4eXDhhGt7uN7fNbMXHVdpHz/N5NS6wZYG1HTYfFYvCeINihyprmRdiO4rX9Ndkg4umfS8bPHPj7xHIWy0VpFZg3ikVfSpU82TINANSazuBcfucVpH0xroz9z7CrS5UhKx7BbCrRIBHmOwGlBkY7v+Ko+y0cDwmLfKqtsNK2sPIpv8VhLFkJf1IDse1OwSowHLvbvelzQT2hZKzRDXJPSLd6jma280sr6GoV7m/is3QXqOH0a6HsaCvSbmoaRXUfFUv0k+K5ROSCl79PmgyHLMq/wn9K8JLpfxS88vTm/LY/7/ADqkYjJDDdJHvpVX6WC0J2aqo+Vwap00Ggk0YdCp0Uak+9LQyknlyauv9qbL31pTEx5hzE0ddb00P0woYz+GqrmgxzcxQR3FeL0yhRwQGrQ5EkzuLr3Frg0INXi1MlWwPyjRP2WVeYuEmyMbaeddqzuM8QwHDQynBzNOQSiZc1gRvvS3EuPz8Jw1orFjfIuUaX73rmIf2jxRmkONcyhoyoyqB1HY/SvQ4+Dv/Zng/wAjzHh/pH0u32F8S+LbBzyR3Xcm3M3IIPtaow3EOGQ4eOPEcMV5VUB2MQ1NBbjjfbp3iQpC5JRLC6tly3v9KzsRjZ8TKZZZjnYC9lFtBavRSPmnJy2z/9k="/>
          <p:cNvSpPr>
            <a:spLocks noChangeAspect="1" noChangeArrowheads="1"/>
          </p:cNvSpPr>
          <p:nvPr/>
        </p:nvSpPr>
        <p:spPr bwMode="auto">
          <a:xfrm>
            <a:off x="911224" y="9712853"/>
            <a:ext cx="677331" cy="677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1030" name="Picture 6" descr="roth 2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91000"/>
            <a:ext cx="3541888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kellogg.umich.edu/theeyeshaveit/tehi_images/roth-spo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888" y="4191001"/>
            <a:ext cx="3429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oth Spots, Case presentation, causes, examination and managemen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0888" y="4191000"/>
            <a:ext cx="2667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Fotoğraf açıklaması yok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7888" y="4190999"/>
            <a:ext cx="3139009" cy="2667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55287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916939" y="388061"/>
            <a:ext cx="9322993" cy="677108"/>
          </a:xfrm>
        </p:spPr>
        <p:txBody>
          <a:bodyPr/>
          <a:lstStyle/>
          <a:p>
            <a:r>
              <a:rPr lang="tr-TR" b="1" dirty="0" err="1">
                <a:solidFill>
                  <a:srgbClr val="FF0000"/>
                </a:solidFill>
              </a:rPr>
              <a:t>Osler</a:t>
            </a:r>
            <a:r>
              <a:rPr lang="tr-TR" b="1" dirty="0">
                <a:solidFill>
                  <a:srgbClr val="FF0000"/>
                </a:solidFill>
              </a:rPr>
              <a:t> nodülleri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915670" y="1692401"/>
            <a:ext cx="10360659" cy="1846659"/>
          </a:xfrm>
        </p:spPr>
        <p:txBody>
          <a:bodyPr/>
          <a:lstStyle/>
          <a:p>
            <a:r>
              <a:rPr lang="tr-TR" dirty="0" err="1"/>
              <a:t>Osler</a:t>
            </a:r>
            <a:r>
              <a:rPr lang="tr-TR" dirty="0"/>
              <a:t> nodülleri: </a:t>
            </a:r>
            <a:r>
              <a:rPr lang="tr-TR" b="0" dirty="0"/>
              <a:t>Çoğunlukla el ve ayak parmaklarında görülen deri altı hassas nodüllerdir. </a:t>
            </a:r>
            <a:endParaRPr lang="tr-TR" b="0" dirty="0" smtClean="0"/>
          </a:p>
          <a:p>
            <a:endParaRPr lang="tr-TR" b="0" dirty="0"/>
          </a:p>
          <a:p>
            <a:r>
              <a:rPr lang="tr-TR" dirty="0" err="1" smtClean="0"/>
              <a:t>Osler</a:t>
            </a:r>
            <a:r>
              <a:rPr lang="tr-TR" dirty="0" smtClean="0"/>
              <a:t> </a:t>
            </a:r>
            <a:r>
              <a:rPr lang="tr-TR" dirty="0"/>
              <a:t>nodülleri kırmızı-mor, hafif kabarık, hassas yumrulardır, genellikle soluk bir merkeze sahiptir. </a:t>
            </a:r>
            <a:r>
              <a:rPr lang="tr-TR" b="0" dirty="0"/>
              <a:t>Ağrı genellikle görünür lezyonun gelişiminden 24 saate kadar önce ortaya çıkar. Genellikle parmaklarda ve/veya ayak parmaklarında bulunurlar. </a:t>
            </a:r>
            <a:r>
              <a:rPr lang="tr-TR" b="0" dirty="0" err="1"/>
              <a:t>Endokardit</a:t>
            </a:r>
            <a:r>
              <a:rPr lang="tr-TR" b="0" dirty="0"/>
              <a:t> seyri sırasında herhangi bir zamanda (genellikle </a:t>
            </a:r>
            <a:r>
              <a:rPr lang="tr-TR" b="0" dirty="0" err="1"/>
              <a:t>subakut</a:t>
            </a:r>
            <a:r>
              <a:rPr lang="tr-TR" b="0" dirty="0"/>
              <a:t>) ortaya çıkabilirler ve birkaç saatten birkaç güne kadar sürebilirler.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011086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1219200"/>
            <a:ext cx="9322993" cy="677108"/>
          </a:xfrm>
        </p:spPr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Splinter </a:t>
            </a:r>
            <a:r>
              <a:rPr lang="tr-TR" b="1" dirty="0" err="1" smtClean="0">
                <a:solidFill>
                  <a:srgbClr val="FF0000"/>
                </a:solidFill>
              </a:rPr>
              <a:t>Hemoraji</a:t>
            </a:r>
            <a:r>
              <a:rPr lang="tr-TR" b="1" dirty="0" smtClean="0">
                <a:solidFill>
                  <a:srgbClr val="FF0000"/>
                </a:solidFill>
              </a:rPr>
              <a:t>: </a:t>
            </a:r>
            <a:r>
              <a:rPr lang="tr-TR" sz="2800" b="1" dirty="0" smtClean="0"/>
              <a:t>Tırnak içi kanamalardır. </a:t>
            </a:r>
            <a:endParaRPr lang="tr-TR" sz="2800" b="1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1292" y="2819400"/>
            <a:ext cx="7914286" cy="3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2550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9809" y="2029000"/>
            <a:ext cx="3552381" cy="2800000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000" y="2029000"/>
            <a:ext cx="3504762" cy="2838095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2093758"/>
            <a:ext cx="3447619" cy="27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4485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AutoShape 2" descr="https://acilci.net/wp-content/uploads/2021/02/Lesions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85800" y="3084186"/>
            <a:ext cx="4953000" cy="3910264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0" y="883157"/>
            <a:ext cx="8552381" cy="61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2708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349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Laboratuvar</a:t>
            </a:r>
            <a:r>
              <a:rPr spc="-155" dirty="0"/>
              <a:t> </a:t>
            </a:r>
            <a:r>
              <a:rPr dirty="0"/>
              <a:t>ve</a:t>
            </a:r>
            <a:r>
              <a:rPr spc="-114" dirty="0"/>
              <a:t> </a:t>
            </a:r>
            <a:r>
              <a:rPr spc="-10" dirty="0"/>
              <a:t>Görüntüleme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46250"/>
            <a:ext cx="9328785" cy="4076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029" indent="-227329">
              <a:lnSpc>
                <a:spcPts val="2775"/>
              </a:lnSpc>
              <a:spcBef>
                <a:spcPts val="100"/>
              </a:spcBef>
              <a:buFont typeface="Arial MT"/>
              <a:buChar char="•"/>
              <a:tabLst>
                <a:tab pos="240029" algn="l"/>
              </a:tabLst>
            </a:pPr>
            <a:r>
              <a:rPr sz="2400" dirty="0">
                <a:latin typeface="Calibri"/>
                <a:cs typeface="Calibri"/>
              </a:rPr>
              <a:t>Kan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kültürü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!!!</a:t>
            </a:r>
            <a:endParaRPr sz="2400">
              <a:latin typeface="Calibri"/>
              <a:cs typeface="Calibri"/>
            </a:endParaRPr>
          </a:p>
          <a:p>
            <a:pPr marL="698500" lvl="1" indent="-228600">
              <a:lnSpc>
                <a:spcPts val="2180"/>
              </a:lnSpc>
              <a:buFont typeface="Arial MT"/>
              <a:buChar char="•"/>
              <a:tabLst>
                <a:tab pos="698500" algn="l"/>
              </a:tabLst>
            </a:pPr>
            <a:r>
              <a:rPr sz="2000" dirty="0">
                <a:latin typeface="Calibri"/>
                <a:cs typeface="Calibri"/>
              </a:rPr>
              <a:t>24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saat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içinde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3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set</a:t>
            </a:r>
            <a:endParaRPr sz="2000">
              <a:latin typeface="Calibri"/>
              <a:cs typeface="Calibri"/>
            </a:endParaRPr>
          </a:p>
          <a:p>
            <a:pPr marL="698500" marR="5080" lvl="1" indent="-228600">
              <a:lnSpc>
                <a:spcPct val="70000"/>
              </a:lnSpc>
              <a:spcBef>
                <a:spcPts val="605"/>
              </a:spcBef>
              <a:buFont typeface="Arial MT"/>
              <a:buChar char="•"/>
              <a:tabLst>
                <a:tab pos="698500" algn="l"/>
              </a:tabLst>
            </a:pPr>
            <a:r>
              <a:rPr sz="2000" dirty="0">
                <a:latin typeface="Calibri"/>
                <a:cs typeface="Calibri"/>
              </a:rPr>
              <a:t>Klinik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kötüleşme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varsa,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IE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olasılığı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yüksekse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24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saat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beklenmeden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setler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tamamlanıp antibiyoterapi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başlanabilir</a:t>
            </a:r>
            <a:endParaRPr sz="2000">
              <a:latin typeface="Calibri"/>
              <a:cs typeface="Calibri"/>
            </a:endParaRPr>
          </a:p>
          <a:p>
            <a:pPr marL="698500" lvl="1" indent="-228600">
              <a:lnSpc>
                <a:spcPts val="2075"/>
              </a:lnSpc>
              <a:buFont typeface="Arial MT"/>
              <a:buChar char="•"/>
              <a:tabLst>
                <a:tab pos="698500" algn="l"/>
              </a:tabLst>
            </a:pPr>
            <a:r>
              <a:rPr sz="2000" spc="-10" dirty="0">
                <a:latin typeface="Calibri"/>
                <a:cs typeface="Calibri"/>
              </a:rPr>
              <a:t>Baktereminin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süreklilik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göstermesi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beklendiği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için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ateş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yüksekliği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gerekmez</a:t>
            </a:r>
            <a:endParaRPr sz="2000">
              <a:latin typeface="Calibri"/>
              <a:cs typeface="Calibri"/>
            </a:endParaRPr>
          </a:p>
          <a:p>
            <a:pPr marL="698500" lvl="1" indent="-228600">
              <a:lnSpc>
                <a:spcPts val="2180"/>
              </a:lnSpc>
              <a:buFont typeface="Arial MT"/>
              <a:buChar char="•"/>
              <a:tabLst>
                <a:tab pos="698500" algn="l"/>
              </a:tabLst>
            </a:pPr>
            <a:r>
              <a:rPr sz="2000" spc="-10" dirty="0">
                <a:latin typeface="Calibri"/>
                <a:cs typeface="Calibri"/>
              </a:rPr>
              <a:t>İnfantta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1-3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ml,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büyük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çocukta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5-7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ml</a:t>
            </a:r>
            <a:endParaRPr sz="2000">
              <a:latin typeface="Calibri"/>
              <a:cs typeface="Calibri"/>
            </a:endParaRPr>
          </a:p>
          <a:p>
            <a:pPr marL="698500" lvl="1" indent="-228600">
              <a:lnSpc>
                <a:spcPts val="2285"/>
              </a:lnSpc>
              <a:buFont typeface="Arial MT"/>
              <a:buChar char="•"/>
              <a:tabLst>
                <a:tab pos="698500" algn="l"/>
              </a:tabLst>
            </a:pPr>
            <a:r>
              <a:rPr sz="2000" dirty="0">
                <a:latin typeface="Calibri"/>
                <a:cs typeface="Calibri"/>
              </a:rPr>
              <a:t>Anaerobik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olasılığı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az;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aerob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kültür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şişesi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yeterli</a:t>
            </a:r>
            <a:endParaRPr sz="20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145"/>
              </a:spcBef>
              <a:buFont typeface="Arial MT"/>
              <a:buChar char="•"/>
              <a:tabLst>
                <a:tab pos="240029" algn="l"/>
              </a:tabLst>
            </a:pPr>
            <a:r>
              <a:rPr sz="2400" dirty="0">
                <a:latin typeface="Calibri"/>
                <a:cs typeface="Calibri"/>
              </a:rPr>
              <a:t>AFR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yüksekliği</a:t>
            </a:r>
            <a:endParaRPr sz="24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130"/>
              </a:spcBef>
              <a:buFont typeface="Arial MT"/>
              <a:buChar char="•"/>
              <a:tabLst>
                <a:tab pos="240029" algn="l"/>
              </a:tabLst>
            </a:pPr>
            <a:r>
              <a:rPr sz="2400" dirty="0">
                <a:latin typeface="Calibri"/>
                <a:cs typeface="Calibri"/>
              </a:rPr>
              <a:t>RF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yüksekliği</a:t>
            </a:r>
            <a:endParaRPr sz="2400">
              <a:latin typeface="Calibri"/>
              <a:cs typeface="Calibri"/>
            </a:endParaRPr>
          </a:p>
          <a:p>
            <a:pPr marL="240029" indent="-227329">
              <a:lnSpc>
                <a:spcPts val="2775"/>
              </a:lnSpc>
              <a:spcBef>
                <a:spcPts val="130"/>
              </a:spcBef>
              <a:buFont typeface="Arial MT"/>
              <a:buChar char="•"/>
              <a:tabLst>
                <a:tab pos="240029" algn="l"/>
              </a:tabLst>
            </a:pPr>
            <a:r>
              <a:rPr sz="2400" spc="-10" dirty="0">
                <a:latin typeface="Calibri"/>
                <a:cs typeface="Calibri"/>
              </a:rPr>
              <a:t>Anemi</a:t>
            </a:r>
            <a:endParaRPr sz="2400">
              <a:latin typeface="Calibri"/>
              <a:cs typeface="Calibri"/>
            </a:endParaRPr>
          </a:p>
          <a:p>
            <a:pPr marL="698500" lvl="1" indent="-228600">
              <a:lnSpc>
                <a:spcPts val="2295"/>
              </a:lnSpc>
              <a:buFont typeface="Arial MT"/>
              <a:buChar char="•"/>
              <a:tabLst>
                <a:tab pos="698500" algn="l"/>
              </a:tabLst>
            </a:pPr>
            <a:r>
              <a:rPr sz="2000" dirty="0">
                <a:latin typeface="Calibri"/>
                <a:cs typeface="Calibri"/>
              </a:rPr>
              <a:t>Hemoliz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ya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da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kronik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hastalık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anemisi</a:t>
            </a:r>
            <a:endParaRPr sz="2000">
              <a:latin typeface="Calibri"/>
              <a:cs typeface="Calibri"/>
            </a:endParaRPr>
          </a:p>
          <a:p>
            <a:pPr marL="240029" indent="-227329">
              <a:lnSpc>
                <a:spcPts val="2775"/>
              </a:lnSpc>
              <a:spcBef>
                <a:spcPts val="135"/>
              </a:spcBef>
              <a:buFont typeface="Arial MT"/>
              <a:buChar char="•"/>
              <a:tabLst>
                <a:tab pos="240029" algn="l"/>
              </a:tabLst>
            </a:pPr>
            <a:r>
              <a:rPr sz="2400" dirty="0">
                <a:latin typeface="Calibri"/>
                <a:cs typeface="Calibri"/>
              </a:rPr>
              <a:t>Renal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emboli/immün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kompleks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birikimine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bağlı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nefrit;</a:t>
            </a:r>
            <a:endParaRPr sz="2400">
              <a:latin typeface="Calibri"/>
              <a:cs typeface="Calibri"/>
            </a:endParaRPr>
          </a:p>
          <a:p>
            <a:pPr marL="698500" lvl="1" indent="-228600">
              <a:lnSpc>
                <a:spcPts val="2295"/>
              </a:lnSpc>
              <a:buFont typeface="Arial MT"/>
              <a:buChar char="•"/>
              <a:tabLst>
                <a:tab pos="698500" algn="l"/>
              </a:tabLst>
            </a:pPr>
            <a:r>
              <a:rPr sz="2000" dirty="0">
                <a:latin typeface="Calibri"/>
                <a:cs typeface="Calibri"/>
              </a:rPr>
              <a:t>Hematüri,</a:t>
            </a:r>
            <a:r>
              <a:rPr sz="2000" spc="-10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proteinüri,</a:t>
            </a:r>
            <a:r>
              <a:rPr sz="2000" spc="-10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lökositüri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349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30" dirty="0"/>
              <a:t>Ekokardiyografi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07159"/>
            <a:ext cx="4721225" cy="2072005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240029" indent="-227329">
              <a:lnSpc>
                <a:spcPct val="100000"/>
              </a:lnSpc>
              <a:spcBef>
                <a:spcPts val="775"/>
              </a:spcBef>
              <a:buFont typeface="Arial MT"/>
              <a:buChar char="•"/>
              <a:tabLst>
                <a:tab pos="240029" algn="l"/>
              </a:tabLst>
            </a:pPr>
            <a:r>
              <a:rPr sz="2800" dirty="0">
                <a:latin typeface="Calibri"/>
                <a:cs typeface="Calibri"/>
              </a:rPr>
              <a:t>İlk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tercih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görüntüleme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yöntemi</a:t>
            </a:r>
            <a:endParaRPr sz="28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675"/>
              </a:spcBef>
              <a:buFont typeface="Arial MT"/>
              <a:buChar char="•"/>
              <a:tabLst>
                <a:tab pos="240029" algn="l"/>
              </a:tabLst>
            </a:pPr>
            <a:r>
              <a:rPr sz="2800" spc="-20" dirty="0">
                <a:latin typeface="Calibri"/>
                <a:cs typeface="Calibri"/>
              </a:rPr>
              <a:t>Tanı</a:t>
            </a:r>
            <a:r>
              <a:rPr sz="2800" spc="-13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koydurucu</a:t>
            </a:r>
            <a:endParaRPr sz="28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660"/>
              </a:spcBef>
              <a:buFont typeface="Arial MT"/>
              <a:buChar char="•"/>
              <a:tabLst>
                <a:tab pos="240029" algn="l"/>
              </a:tabLst>
            </a:pPr>
            <a:r>
              <a:rPr sz="2800" dirty="0">
                <a:latin typeface="Calibri"/>
                <a:cs typeface="Calibri"/>
              </a:rPr>
              <a:t>Cerrahi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kararı</a:t>
            </a:r>
            <a:endParaRPr sz="28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660"/>
              </a:spcBef>
              <a:buFont typeface="Arial MT"/>
              <a:buChar char="•"/>
              <a:tabLst>
                <a:tab pos="240029" algn="l"/>
              </a:tabLst>
            </a:pPr>
            <a:r>
              <a:rPr sz="2800" spc="-30" dirty="0">
                <a:latin typeface="Calibri"/>
                <a:cs typeface="Calibri"/>
              </a:rPr>
              <a:t>Tedavi</a:t>
            </a:r>
            <a:r>
              <a:rPr sz="2800" spc="-1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takibi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172200" y="1274063"/>
            <a:ext cx="5181600" cy="1033780"/>
          </a:xfrm>
          <a:custGeom>
            <a:avLst/>
            <a:gdLst/>
            <a:ahLst/>
            <a:cxnLst/>
            <a:rect l="l" t="t" r="r" b="b"/>
            <a:pathLst>
              <a:path w="5181600" h="1033780">
                <a:moveTo>
                  <a:pt x="5009388" y="0"/>
                </a:moveTo>
                <a:lnTo>
                  <a:pt x="172212" y="0"/>
                </a:lnTo>
                <a:lnTo>
                  <a:pt x="126426" y="6150"/>
                </a:lnTo>
                <a:lnTo>
                  <a:pt x="85287" y="23509"/>
                </a:lnTo>
                <a:lnTo>
                  <a:pt x="50434" y="50434"/>
                </a:lnTo>
                <a:lnTo>
                  <a:pt x="23509" y="85287"/>
                </a:lnTo>
                <a:lnTo>
                  <a:pt x="6150" y="126426"/>
                </a:lnTo>
                <a:lnTo>
                  <a:pt x="0" y="172212"/>
                </a:lnTo>
                <a:lnTo>
                  <a:pt x="0" y="861060"/>
                </a:lnTo>
                <a:lnTo>
                  <a:pt x="6150" y="906845"/>
                </a:lnTo>
                <a:lnTo>
                  <a:pt x="23509" y="947984"/>
                </a:lnTo>
                <a:lnTo>
                  <a:pt x="50434" y="982837"/>
                </a:lnTo>
                <a:lnTo>
                  <a:pt x="85287" y="1009762"/>
                </a:lnTo>
                <a:lnTo>
                  <a:pt x="126426" y="1027121"/>
                </a:lnTo>
                <a:lnTo>
                  <a:pt x="172212" y="1033272"/>
                </a:lnTo>
                <a:lnTo>
                  <a:pt x="5009388" y="1033272"/>
                </a:lnTo>
                <a:lnTo>
                  <a:pt x="5055173" y="1027121"/>
                </a:lnTo>
                <a:lnTo>
                  <a:pt x="5096312" y="1009762"/>
                </a:lnTo>
                <a:lnTo>
                  <a:pt x="5131165" y="982837"/>
                </a:lnTo>
                <a:lnTo>
                  <a:pt x="5158090" y="947984"/>
                </a:lnTo>
                <a:lnTo>
                  <a:pt x="5175449" y="906845"/>
                </a:lnTo>
                <a:lnTo>
                  <a:pt x="5181600" y="861060"/>
                </a:lnTo>
                <a:lnTo>
                  <a:pt x="5181600" y="172212"/>
                </a:lnTo>
                <a:lnTo>
                  <a:pt x="5175449" y="126426"/>
                </a:lnTo>
                <a:lnTo>
                  <a:pt x="5158090" y="85287"/>
                </a:lnTo>
                <a:lnTo>
                  <a:pt x="5131165" y="50434"/>
                </a:lnTo>
                <a:lnTo>
                  <a:pt x="5096312" y="23509"/>
                </a:lnTo>
                <a:lnTo>
                  <a:pt x="5055173" y="6150"/>
                </a:lnTo>
                <a:lnTo>
                  <a:pt x="5009388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309740" y="1540890"/>
            <a:ext cx="2192020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Kapak</a:t>
            </a:r>
            <a:r>
              <a:rPr sz="2600" spc="-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lezyonları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324727" y="2248349"/>
            <a:ext cx="1483360" cy="1049655"/>
          </a:xfrm>
          <a:prstGeom prst="rect">
            <a:avLst/>
          </a:prstGeom>
        </p:spPr>
        <p:txBody>
          <a:bodyPr vert="horz" wrap="square" lIns="0" tIns="48894" rIns="0" bIns="0" rtlCol="0">
            <a:spAutoFit/>
          </a:bodyPr>
          <a:lstStyle/>
          <a:p>
            <a:pPr marL="240029" indent="-227329">
              <a:lnSpc>
                <a:spcPct val="100000"/>
              </a:lnSpc>
              <a:spcBef>
                <a:spcPts val="384"/>
              </a:spcBef>
              <a:buChar char="•"/>
              <a:tabLst>
                <a:tab pos="240029" algn="l"/>
              </a:tabLst>
            </a:pPr>
            <a:r>
              <a:rPr sz="2000" spc="-10" dirty="0">
                <a:latin typeface="Calibri"/>
                <a:cs typeface="Calibri"/>
              </a:rPr>
              <a:t>Kalınlaşma</a:t>
            </a:r>
            <a:endParaRPr sz="20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285"/>
              </a:spcBef>
              <a:buChar char="•"/>
              <a:tabLst>
                <a:tab pos="240029" algn="l"/>
              </a:tabLst>
            </a:pPr>
            <a:r>
              <a:rPr sz="2000" spc="-10" dirty="0">
                <a:latin typeface="Calibri"/>
                <a:cs typeface="Calibri"/>
              </a:rPr>
              <a:t>Vejetasyon</a:t>
            </a:r>
            <a:endParaRPr sz="20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290"/>
              </a:spcBef>
              <a:buChar char="•"/>
              <a:tabLst>
                <a:tab pos="240029" algn="l"/>
              </a:tabLst>
            </a:pPr>
            <a:r>
              <a:rPr sz="2000" spc="-10" dirty="0">
                <a:latin typeface="Calibri"/>
                <a:cs typeface="Calibri"/>
              </a:rPr>
              <a:t>Perforasyon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172200" y="3357371"/>
            <a:ext cx="5181600" cy="1031875"/>
          </a:xfrm>
          <a:custGeom>
            <a:avLst/>
            <a:gdLst/>
            <a:ahLst/>
            <a:cxnLst/>
            <a:rect l="l" t="t" r="r" b="b"/>
            <a:pathLst>
              <a:path w="5181600" h="1031875">
                <a:moveTo>
                  <a:pt x="5009642" y="0"/>
                </a:moveTo>
                <a:lnTo>
                  <a:pt x="171958" y="0"/>
                </a:lnTo>
                <a:lnTo>
                  <a:pt x="126235" y="6140"/>
                </a:lnTo>
                <a:lnTo>
                  <a:pt x="85155" y="23471"/>
                </a:lnTo>
                <a:lnTo>
                  <a:pt x="50355" y="50355"/>
                </a:lnTo>
                <a:lnTo>
                  <a:pt x="23471" y="85155"/>
                </a:lnTo>
                <a:lnTo>
                  <a:pt x="6140" y="126235"/>
                </a:lnTo>
                <a:lnTo>
                  <a:pt x="0" y="171957"/>
                </a:lnTo>
                <a:lnTo>
                  <a:pt x="0" y="859789"/>
                </a:lnTo>
                <a:lnTo>
                  <a:pt x="6140" y="905512"/>
                </a:lnTo>
                <a:lnTo>
                  <a:pt x="23471" y="946592"/>
                </a:lnTo>
                <a:lnTo>
                  <a:pt x="50355" y="981392"/>
                </a:lnTo>
                <a:lnTo>
                  <a:pt x="85155" y="1008276"/>
                </a:lnTo>
                <a:lnTo>
                  <a:pt x="126235" y="1025607"/>
                </a:lnTo>
                <a:lnTo>
                  <a:pt x="171958" y="1031747"/>
                </a:lnTo>
                <a:lnTo>
                  <a:pt x="5009642" y="1031747"/>
                </a:lnTo>
                <a:lnTo>
                  <a:pt x="5055364" y="1025607"/>
                </a:lnTo>
                <a:lnTo>
                  <a:pt x="5096444" y="1008276"/>
                </a:lnTo>
                <a:lnTo>
                  <a:pt x="5131244" y="981392"/>
                </a:lnTo>
                <a:lnTo>
                  <a:pt x="5158128" y="946592"/>
                </a:lnTo>
                <a:lnTo>
                  <a:pt x="5175459" y="905512"/>
                </a:lnTo>
                <a:lnTo>
                  <a:pt x="5181600" y="859789"/>
                </a:lnTo>
                <a:lnTo>
                  <a:pt x="5181600" y="171957"/>
                </a:lnTo>
                <a:lnTo>
                  <a:pt x="5175459" y="126235"/>
                </a:lnTo>
                <a:lnTo>
                  <a:pt x="5158128" y="85155"/>
                </a:lnTo>
                <a:lnTo>
                  <a:pt x="5131244" y="50355"/>
                </a:lnTo>
                <a:lnTo>
                  <a:pt x="5096444" y="23471"/>
                </a:lnTo>
                <a:lnTo>
                  <a:pt x="5055364" y="6140"/>
                </a:lnTo>
                <a:lnTo>
                  <a:pt x="5009642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309740" y="3441903"/>
            <a:ext cx="4306570" cy="2621915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12700" marR="5080">
              <a:lnSpc>
                <a:spcPts val="2860"/>
              </a:lnSpc>
              <a:spcBef>
                <a:spcPts val="415"/>
              </a:spcBef>
            </a:pP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Perivalvüler/periprostetik</a:t>
            </a:r>
            <a:r>
              <a:rPr sz="2600" spc="-1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kapak lezyonları</a:t>
            </a:r>
            <a:endParaRPr sz="2600">
              <a:latin typeface="Calibri"/>
              <a:cs typeface="Calibri"/>
            </a:endParaRPr>
          </a:p>
          <a:p>
            <a:pPr marL="254635" indent="-227329">
              <a:lnSpc>
                <a:spcPct val="100000"/>
              </a:lnSpc>
              <a:spcBef>
                <a:spcPts val="1250"/>
              </a:spcBef>
              <a:buChar char="•"/>
              <a:tabLst>
                <a:tab pos="254635" algn="l"/>
              </a:tabLst>
            </a:pPr>
            <a:r>
              <a:rPr sz="2000" spc="-20" dirty="0">
                <a:latin typeface="Calibri"/>
                <a:cs typeface="Calibri"/>
              </a:rPr>
              <a:t>Abse</a:t>
            </a:r>
            <a:endParaRPr sz="2000">
              <a:latin typeface="Calibri"/>
              <a:cs typeface="Calibri"/>
            </a:endParaRPr>
          </a:p>
          <a:p>
            <a:pPr marL="254635" indent="-227329">
              <a:lnSpc>
                <a:spcPct val="100000"/>
              </a:lnSpc>
              <a:spcBef>
                <a:spcPts val="290"/>
              </a:spcBef>
              <a:buChar char="•"/>
              <a:tabLst>
                <a:tab pos="254635" algn="l"/>
              </a:tabLst>
            </a:pPr>
            <a:r>
              <a:rPr sz="2000" spc="-10" dirty="0">
                <a:latin typeface="Calibri"/>
                <a:cs typeface="Calibri"/>
              </a:rPr>
              <a:t>Psödoanevrizma</a:t>
            </a:r>
            <a:endParaRPr sz="2000">
              <a:latin typeface="Calibri"/>
              <a:cs typeface="Calibri"/>
            </a:endParaRPr>
          </a:p>
          <a:p>
            <a:pPr marL="254635" indent="-227329">
              <a:lnSpc>
                <a:spcPct val="100000"/>
              </a:lnSpc>
              <a:spcBef>
                <a:spcPts val="290"/>
              </a:spcBef>
              <a:buChar char="•"/>
              <a:tabLst>
                <a:tab pos="254635" algn="l"/>
              </a:tabLst>
            </a:pPr>
            <a:r>
              <a:rPr sz="2000" spc="-10" dirty="0">
                <a:latin typeface="Calibri"/>
                <a:cs typeface="Calibri"/>
              </a:rPr>
              <a:t>Enfekte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ekolusent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koleksiyon</a:t>
            </a:r>
            <a:endParaRPr sz="2000">
              <a:latin typeface="Calibri"/>
              <a:cs typeface="Calibri"/>
            </a:endParaRPr>
          </a:p>
          <a:p>
            <a:pPr marL="254635" indent="-227329">
              <a:lnSpc>
                <a:spcPct val="100000"/>
              </a:lnSpc>
              <a:spcBef>
                <a:spcPts val="285"/>
              </a:spcBef>
              <a:buChar char="•"/>
              <a:tabLst>
                <a:tab pos="254635" algn="l"/>
              </a:tabLst>
            </a:pPr>
            <a:r>
              <a:rPr sz="2000" spc="-10" dirty="0">
                <a:latin typeface="Calibri"/>
                <a:cs typeface="Calibri"/>
              </a:rPr>
              <a:t>Fistül</a:t>
            </a:r>
            <a:endParaRPr sz="2000">
              <a:latin typeface="Calibri"/>
              <a:cs typeface="Calibri"/>
            </a:endParaRPr>
          </a:p>
          <a:p>
            <a:pPr marL="254635" indent="-227329">
              <a:lnSpc>
                <a:spcPct val="100000"/>
              </a:lnSpc>
              <a:spcBef>
                <a:spcPts val="290"/>
              </a:spcBef>
              <a:buChar char="•"/>
              <a:tabLst>
                <a:tab pos="254635" algn="l"/>
              </a:tabLst>
            </a:pPr>
            <a:r>
              <a:rPr sz="2000" spc="-10" dirty="0">
                <a:latin typeface="Calibri"/>
                <a:cs typeface="Calibri"/>
              </a:rPr>
              <a:t>Prostetik</a:t>
            </a:r>
            <a:r>
              <a:rPr sz="2000" spc="-9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kapak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ayrılması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0" y="1981200"/>
            <a:ext cx="9322993" cy="677108"/>
          </a:xfrm>
        </p:spPr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Vejetasyonlar</a:t>
            </a:r>
            <a:endParaRPr lang="tr-TR" b="1" dirty="0">
              <a:solidFill>
                <a:srgbClr val="FF0000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685800"/>
            <a:ext cx="8019048" cy="652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175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349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5" dirty="0"/>
              <a:t>Tanı</a:t>
            </a:r>
            <a:r>
              <a:rPr spc="-65" dirty="0"/>
              <a:t> </a:t>
            </a:r>
            <a:r>
              <a:rPr dirty="0"/>
              <a:t>Kriterleri</a:t>
            </a:r>
            <a:r>
              <a:rPr spc="-80" dirty="0"/>
              <a:t> </a:t>
            </a:r>
            <a:r>
              <a:rPr dirty="0"/>
              <a:t>(2023</a:t>
            </a:r>
            <a:r>
              <a:rPr spc="-120" dirty="0"/>
              <a:t> </a:t>
            </a:r>
            <a:r>
              <a:rPr dirty="0"/>
              <a:t>ESC</a:t>
            </a:r>
            <a:r>
              <a:rPr spc="-90" dirty="0"/>
              <a:t> </a:t>
            </a:r>
            <a:r>
              <a:rPr dirty="0"/>
              <a:t>–</a:t>
            </a:r>
            <a:r>
              <a:rPr spc="-85" dirty="0"/>
              <a:t> </a:t>
            </a:r>
            <a:r>
              <a:rPr dirty="0"/>
              <a:t>Modifiye</a:t>
            </a:r>
            <a:r>
              <a:rPr spc="-100" dirty="0"/>
              <a:t> </a:t>
            </a:r>
            <a:r>
              <a:rPr spc="-10" dirty="0"/>
              <a:t>Duke)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05"/>
              </a:spcBef>
            </a:pPr>
            <a:r>
              <a:rPr dirty="0"/>
              <a:t>Majör </a:t>
            </a:r>
            <a:r>
              <a:rPr spc="-10" dirty="0"/>
              <a:t>Mikrobiyolojik</a:t>
            </a:r>
            <a:r>
              <a:rPr spc="-20" dirty="0"/>
              <a:t> </a:t>
            </a:r>
            <a:r>
              <a:rPr spc="-10" dirty="0"/>
              <a:t>kriterler</a:t>
            </a:r>
          </a:p>
          <a:p>
            <a:pPr marL="241300" indent="-227965">
              <a:lnSpc>
                <a:spcPct val="100000"/>
              </a:lnSpc>
              <a:spcBef>
                <a:spcPts val="1955"/>
              </a:spcBef>
              <a:buFont typeface="Arial MT"/>
              <a:buChar char="•"/>
              <a:tabLst>
                <a:tab pos="241935" algn="l"/>
              </a:tabLst>
            </a:pPr>
            <a:r>
              <a:rPr b="0" spc="-10" dirty="0">
                <a:latin typeface="Calibri"/>
                <a:cs typeface="Calibri"/>
              </a:rPr>
              <a:t>Pozitif</a:t>
            </a:r>
            <a:r>
              <a:rPr b="0" spc="-55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kan</a:t>
            </a:r>
            <a:r>
              <a:rPr b="0" spc="-55" dirty="0">
                <a:latin typeface="Calibri"/>
                <a:cs typeface="Calibri"/>
              </a:rPr>
              <a:t> </a:t>
            </a:r>
            <a:r>
              <a:rPr b="0" spc="-10" dirty="0">
                <a:latin typeface="Calibri"/>
                <a:cs typeface="Calibri"/>
              </a:rPr>
              <a:t>kültürü</a:t>
            </a:r>
          </a:p>
          <a:p>
            <a:pPr marL="699135" lvl="1" indent="-228600">
              <a:lnSpc>
                <a:spcPct val="100000"/>
              </a:lnSpc>
              <a:spcBef>
                <a:spcPts val="1390"/>
              </a:spcBef>
              <a:buFont typeface="Arial MT"/>
              <a:buChar char="•"/>
              <a:tabLst>
                <a:tab pos="699770" algn="l"/>
              </a:tabLst>
            </a:pPr>
            <a:r>
              <a:rPr sz="1700" dirty="0">
                <a:latin typeface="Calibri"/>
                <a:cs typeface="Calibri"/>
              </a:rPr>
              <a:t>Tipik</a:t>
            </a:r>
            <a:r>
              <a:rPr sz="1700" spc="-4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mikroorganizmaların</a:t>
            </a:r>
            <a:r>
              <a:rPr sz="1700" spc="-6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2</a:t>
            </a:r>
            <a:r>
              <a:rPr sz="1700" spc="-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ayrı</a:t>
            </a:r>
            <a:r>
              <a:rPr sz="1700" spc="-10" dirty="0">
                <a:latin typeface="Calibri"/>
                <a:cs typeface="Calibri"/>
              </a:rPr>
              <a:t> sette</a:t>
            </a:r>
            <a:r>
              <a:rPr sz="1700" spc="-2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pozitifliği</a:t>
            </a:r>
            <a:r>
              <a:rPr sz="1700" spc="-4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(Oral</a:t>
            </a:r>
            <a:r>
              <a:rPr sz="1700" spc="-35" dirty="0">
                <a:latin typeface="Calibri"/>
                <a:cs typeface="Calibri"/>
              </a:rPr>
              <a:t> </a:t>
            </a:r>
            <a:r>
              <a:rPr sz="1700" spc="-25" dirty="0">
                <a:latin typeface="Calibri"/>
                <a:cs typeface="Calibri"/>
              </a:rPr>
              <a:t>streptokoklar,</a:t>
            </a:r>
            <a:r>
              <a:rPr sz="1700" spc="-35" dirty="0">
                <a:latin typeface="Calibri"/>
                <a:cs typeface="Calibri"/>
              </a:rPr>
              <a:t> </a:t>
            </a:r>
            <a:r>
              <a:rPr sz="1700" spc="-30" dirty="0">
                <a:latin typeface="Calibri"/>
                <a:cs typeface="Calibri"/>
              </a:rPr>
              <a:t>Str. </a:t>
            </a:r>
            <a:r>
              <a:rPr sz="1700" dirty="0">
                <a:latin typeface="Calibri"/>
                <a:cs typeface="Calibri"/>
              </a:rPr>
              <a:t>gallolyticus</a:t>
            </a:r>
            <a:r>
              <a:rPr sz="1700" spc="-1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(S.bovis),</a:t>
            </a:r>
            <a:r>
              <a:rPr sz="1700" spc="-5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HACEK,</a:t>
            </a:r>
            <a:r>
              <a:rPr sz="1700" spc="-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S.</a:t>
            </a:r>
            <a:r>
              <a:rPr sz="1700" spc="-10" dirty="0">
                <a:latin typeface="Calibri"/>
                <a:cs typeface="Calibri"/>
              </a:rPr>
              <a:t> aureus,</a:t>
            </a:r>
            <a:endParaRPr sz="1700">
              <a:latin typeface="Calibri"/>
              <a:cs typeface="Calibri"/>
            </a:endParaRPr>
          </a:p>
          <a:p>
            <a:pPr marL="699135">
              <a:lnSpc>
                <a:spcPct val="100000"/>
              </a:lnSpc>
              <a:spcBef>
                <a:spcPts val="820"/>
              </a:spcBef>
            </a:pPr>
            <a:r>
              <a:rPr sz="1700" b="0" dirty="0">
                <a:latin typeface="Calibri"/>
                <a:cs typeface="Calibri"/>
              </a:rPr>
              <a:t>E.</a:t>
            </a:r>
            <a:r>
              <a:rPr sz="1700" b="0" spc="-20" dirty="0">
                <a:latin typeface="Calibri"/>
                <a:cs typeface="Calibri"/>
              </a:rPr>
              <a:t> </a:t>
            </a:r>
            <a:r>
              <a:rPr sz="1700" b="0" spc="-10" dirty="0">
                <a:latin typeface="Calibri"/>
                <a:cs typeface="Calibri"/>
              </a:rPr>
              <a:t>faecalis)</a:t>
            </a:r>
            <a:endParaRPr sz="1700">
              <a:latin typeface="Calibri"/>
              <a:cs typeface="Calibri"/>
            </a:endParaRPr>
          </a:p>
          <a:p>
            <a:pPr marL="699135" lvl="1" indent="-228600">
              <a:lnSpc>
                <a:spcPct val="100000"/>
              </a:lnSpc>
              <a:spcBef>
                <a:spcPts val="1305"/>
              </a:spcBef>
              <a:buFont typeface="Arial MT"/>
              <a:buChar char="•"/>
              <a:tabLst>
                <a:tab pos="699770" algn="l"/>
              </a:tabLst>
            </a:pPr>
            <a:r>
              <a:rPr sz="1700" dirty="0">
                <a:latin typeface="Calibri"/>
                <a:cs typeface="Calibri"/>
              </a:rPr>
              <a:t>Tipik</a:t>
            </a:r>
            <a:r>
              <a:rPr sz="1700" spc="-4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olmayan</a:t>
            </a:r>
            <a:r>
              <a:rPr sz="1700" spc="-3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mikroorganizmaların</a:t>
            </a:r>
            <a:r>
              <a:rPr sz="1700" spc="-2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3</a:t>
            </a:r>
            <a:r>
              <a:rPr sz="1700" spc="-4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veya</a:t>
            </a:r>
            <a:r>
              <a:rPr sz="1700" spc="-2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daha</a:t>
            </a:r>
            <a:r>
              <a:rPr sz="1700" spc="-4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fazla</a:t>
            </a:r>
            <a:r>
              <a:rPr sz="1700" spc="-1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pozitifliği</a:t>
            </a:r>
            <a:endParaRPr sz="1700">
              <a:latin typeface="Calibri"/>
              <a:cs typeface="Calibri"/>
            </a:endParaRPr>
          </a:p>
          <a:p>
            <a:pPr marL="699135" lvl="1" indent="-228600">
              <a:lnSpc>
                <a:spcPct val="100000"/>
              </a:lnSpc>
              <a:spcBef>
                <a:spcPts val="1320"/>
              </a:spcBef>
              <a:buFont typeface="Arial MT"/>
              <a:buChar char="•"/>
              <a:tabLst>
                <a:tab pos="699770" algn="l"/>
              </a:tabLst>
            </a:pPr>
            <a:r>
              <a:rPr sz="1700" dirty="0">
                <a:latin typeface="Calibri"/>
                <a:cs typeface="Calibri"/>
              </a:rPr>
              <a:t>C.Burnetti</a:t>
            </a:r>
            <a:r>
              <a:rPr sz="1700" spc="-5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için</a:t>
            </a:r>
            <a:r>
              <a:rPr sz="1700" spc="-4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1</a:t>
            </a:r>
            <a:r>
              <a:rPr sz="1700" spc="-1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kültür</a:t>
            </a:r>
            <a:endParaRPr sz="1700">
              <a:latin typeface="Calibri"/>
              <a:cs typeface="Calibri"/>
            </a:endParaRPr>
          </a:p>
          <a:p>
            <a:pPr marL="241300" indent="-227965">
              <a:lnSpc>
                <a:spcPct val="100000"/>
              </a:lnSpc>
              <a:spcBef>
                <a:spcPts val="1900"/>
              </a:spcBef>
              <a:buFont typeface="Arial MT"/>
              <a:buChar char="•"/>
              <a:tabLst>
                <a:tab pos="241935" algn="l"/>
              </a:tabLst>
            </a:pPr>
            <a:r>
              <a:rPr b="0" spc="-10" dirty="0">
                <a:latin typeface="Calibri"/>
                <a:cs typeface="Calibri"/>
              </a:rPr>
              <a:t>Pozitif</a:t>
            </a:r>
            <a:r>
              <a:rPr b="0" spc="-60" dirty="0">
                <a:latin typeface="Calibri"/>
                <a:cs typeface="Calibri"/>
              </a:rPr>
              <a:t> </a:t>
            </a:r>
            <a:r>
              <a:rPr b="0" spc="-10" dirty="0">
                <a:latin typeface="Calibri"/>
                <a:cs typeface="Calibri"/>
              </a:rPr>
              <a:t>laboratuvar</a:t>
            </a:r>
          </a:p>
          <a:p>
            <a:pPr marL="699135" lvl="1" indent="-228600">
              <a:lnSpc>
                <a:spcPct val="100000"/>
              </a:lnSpc>
              <a:spcBef>
                <a:spcPts val="1380"/>
              </a:spcBef>
              <a:buFont typeface="Arial MT"/>
              <a:buChar char="•"/>
              <a:tabLst>
                <a:tab pos="699770" algn="l"/>
              </a:tabLst>
            </a:pPr>
            <a:r>
              <a:rPr sz="1700" dirty="0">
                <a:latin typeface="Calibri"/>
                <a:cs typeface="Calibri"/>
              </a:rPr>
              <a:t>Coxiella</a:t>
            </a:r>
            <a:r>
              <a:rPr sz="1700" spc="-6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burnetii,</a:t>
            </a:r>
            <a:r>
              <a:rPr sz="1700" spc="-5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Bartonella</a:t>
            </a:r>
            <a:r>
              <a:rPr sz="1700" spc="-6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spp.</a:t>
            </a:r>
            <a:r>
              <a:rPr sz="1700" spc="-5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veya</a:t>
            </a:r>
            <a:r>
              <a:rPr sz="1700" spc="-2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Tropheryma</a:t>
            </a:r>
            <a:r>
              <a:rPr sz="1700" spc="-4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whipplei</a:t>
            </a:r>
            <a:r>
              <a:rPr sz="1700" spc="-4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için</a:t>
            </a:r>
            <a:r>
              <a:rPr sz="1700" spc="-6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PCR</a:t>
            </a:r>
            <a:r>
              <a:rPr sz="1700" spc="-2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ve</a:t>
            </a:r>
            <a:r>
              <a:rPr sz="1700" spc="-2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diğer</a:t>
            </a:r>
            <a:r>
              <a:rPr sz="1700" spc="-6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nükleik</a:t>
            </a:r>
            <a:r>
              <a:rPr sz="1700" spc="-4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asid</a:t>
            </a:r>
            <a:r>
              <a:rPr sz="1700" spc="-4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teknikleri</a:t>
            </a:r>
            <a:endParaRPr sz="1700">
              <a:latin typeface="Calibri"/>
              <a:cs typeface="Calibri"/>
            </a:endParaRPr>
          </a:p>
          <a:p>
            <a:pPr marL="699135" lvl="1" indent="-228600">
              <a:lnSpc>
                <a:spcPct val="100000"/>
              </a:lnSpc>
              <a:spcBef>
                <a:spcPts val="1320"/>
              </a:spcBef>
              <a:buFont typeface="Arial MT"/>
              <a:buChar char="•"/>
              <a:tabLst>
                <a:tab pos="699770" algn="l"/>
              </a:tabLst>
            </a:pPr>
            <a:r>
              <a:rPr sz="1700" dirty="0">
                <a:latin typeface="Calibri"/>
                <a:cs typeface="Calibri"/>
              </a:rPr>
              <a:t>C.Burnetti</a:t>
            </a:r>
            <a:r>
              <a:rPr sz="1700" spc="-4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IgG</a:t>
            </a:r>
            <a:r>
              <a:rPr sz="1700" spc="-2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antikoru</a:t>
            </a:r>
            <a:r>
              <a:rPr sz="1700" spc="-6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için</a:t>
            </a:r>
            <a:r>
              <a:rPr sz="1700" spc="-2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1/800</a:t>
            </a:r>
            <a:r>
              <a:rPr sz="1700" spc="-1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ve</a:t>
            </a:r>
            <a:r>
              <a:rPr sz="1700" spc="-2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üzeri</a:t>
            </a:r>
            <a:r>
              <a:rPr sz="1700" spc="-4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pozitiflik</a:t>
            </a:r>
            <a:endParaRPr sz="1700">
              <a:latin typeface="Calibri"/>
              <a:cs typeface="Calibri"/>
            </a:endParaRPr>
          </a:p>
          <a:p>
            <a:pPr marL="241300" indent="-227965">
              <a:lnSpc>
                <a:spcPct val="100000"/>
              </a:lnSpc>
              <a:spcBef>
                <a:spcPts val="1885"/>
              </a:spcBef>
              <a:buFont typeface="Arial MT"/>
              <a:buChar char="•"/>
              <a:tabLst>
                <a:tab pos="241935" algn="l"/>
              </a:tabLst>
            </a:pPr>
            <a:r>
              <a:rPr b="0" dirty="0">
                <a:latin typeface="Calibri"/>
                <a:cs typeface="Calibri"/>
              </a:rPr>
              <a:t>Bartonella</a:t>
            </a:r>
            <a:r>
              <a:rPr b="0" spc="-105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henselae</a:t>
            </a:r>
            <a:r>
              <a:rPr b="0" spc="-80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veya</a:t>
            </a:r>
            <a:r>
              <a:rPr b="0" spc="-85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Bartonella</a:t>
            </a:r>
            <a:r>
              <a:rPr b="0" spc="-75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quintana</a:t>
            </a:r>
            <a:r>
              <a:rPr b="0" spc="-90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için</a:t>
            </a:r>
            <a:r>
              <a:rPr b="0" spc="-85" dirty="0">
                <a:latin typeface="Calibri"/>
                <a:cs typeface="Calibri"/>
              </a:rPr>
              <a:t> </a:t>
            </a:r>
            <a:r>
              <a:rPr b="0" spc="-30" dirty="0">
                <a:latin typeface="Calibri"/>
                <a:cs typeface="Calibri"/>
              </a:rPr>
              <a:t>IFA</a:t>
            </a:r>
            <a:r>
              <a:rPr b="0" spc="-85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(indirekt</a:t>
            </a:r>
            <a:r>
              <a:rPr b="0" spc="-60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immunflorosan</a:t>
            </a:r>
            <a:r>
              <a:rPr b="0" spc="-85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testi)</a:t>
            </a:r>
            <a:r>
              <a:rPr b="0" spc="-65" dirty="0">
                <a:latin typeface="Calibri"/>
                <a:cs typeface="Calibri"/>
              </a:rPr>
              <a:t> </a:t>
            </a:r>
            <a:r>
              <a:rPr b="0" spc="-10" dirty="0">
                <a:latin typeface="Calibri"/>
                <a:cs typeface="Calibri"/>
              </a:rPr>
              <a:t>çalışmaları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916939" y="388061"/>
            <a:ext cx="9322993" cy="677108"/>
          </a:xfrm>
        </p:spPr>
        <p:txBody>
          <a:bodyPr/>
          <a:lstStyle/>
          <a:p>
            <a:pPr algn="ctr"/>
            <a:r>
              <a:rPr lang="tr-TR" b="1" dirty="0" err="1" smtClean="0">
                <a:solidFill>
                  <a:srgbClr val="FF0000"/>
                </a:solidFill>
              </a:rPr>
              <a:t>Janeway</a:t>
            </a:r>
            <a:r>
              <a:rPr lang="tr-TR" b="1" dirty="0" smtClean="0">
                <a:solidFill>
                  <a:srgbClr val="FF0000"/>
                </a:solidFill>
              </a:rPr>
              <a:t> Lezyonları</a:t>
            </a:r>
            <a:endParaRPr lang="tr-TR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Janeway lesions on the hypothenar eminence of the palms in a patient with subacute bacterial endocarditis. 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807" y="4099095"/>
            <a:ext cx="4286250" cy="2778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Janeway Lesion: Flat, painless, erythematous lesions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4400" y="3723099"/>
            <a:ext cx="5241925" cy="3491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ikdörtgen 3"/>
          <p:cNvSpPr/>
          <p:nvPr/>
        </p:nvSpPr>
        <p:spPr>
          <a:xfrm>
            <a:off x="990600" y="1622813"/>
            <a:ext cx="960120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r-TR" dirty="0" err="1" smtClean="0"/>
              <a:t>Janeway</a:t>
            </a:r>
            <a:r>
              <a:rPr lang="tr-TR" dirty="0" smtClean="0"/>
              <a:t> lezyonları, </a:t>
            </a:r>
            <a:r>
              <a:rPr lang="tr-TR" dirty="0" err="1" smtClean="0"/>
              <a:t>maküler</a:t>
            </a:r>
            <a:r>
              <a:rPr lang="tr-TR" dirty="0" smtClean="0"/>
              <a:t> veya hafif </a:t>
            </a:r>
            <a:r>
              <a:rPr lang="tr-TR" dirty="0" err="1" smtClean="0"/>
              <a:t>nodüler</a:t>
            </a:r>
            <a:r>
              <a:rPr lang="tr-TR" dirty="0" smtClean="0"/>
              <a:t> karakterli küçük, </a:t>
            </a:r>
            <a:r>
              <a:rPr lang="tr-TR" b="1" dirty="0" smtClean="0">
                <a:solidFill>
                  <a:srgbClr val="FF0000"/>
                </a:solidFill>
              </a:rPr>
              <a:t>ağrısız kanamalardır</a:t>
            </a:r>
            <a:r>
              <a:rPr lang="tr-TR" dirty="0" smtClean="0"/>
              <a:t>. Avuç içleri ve ayak tabanlarının </a:t>
            </a:r>
            <a:r>
              <a:rPr lang="tr-TR" dirty="0" err="1" smtClean="0"/>
              <a:t>thenar</a:t>
            </a:r>
            <a:r>
              <a:rPr lang="tr-TR" dirty="0" smtClean="0"/>
              <a:t> ve </a:t>
            </a:r>
            <a:r>
              <a:rPr lang="tr-TR" dirty="0" err="1" smtClean="0"/>
              <a:t>hipotenar</a:t>
            </a:r>
            <a:r>
              <a:rPr lang="tr-TR" dirty="0" smtClean="0"/>
              <a:t> çıkıntılarında bulunurlar. Histolojik bulgular genellikle septik </a:t>
            </a:r>
            <a:r>
              <a:rPr lang="tr-TR" dirty="0" err="1" smtClean="0"/>
              <a:t>mikroembolilerle</a:t>
            </a:r>
            <a:r>
              <a:rPr lang="tr-TR" dirty="0" smtClean="0"/>
              <a:t> uyumludur.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07173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421005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40" dirty="0"/>
              <a:t>Enfektif</a:t>
            </a:r>
            <a:r>
              <a:rPr spc="-210" dirty="0"/>
              <a:t> </a:t>
            </a:r>
            <a:r>
              <a:rPr spc="-40" dirty="0"/>
              <a:t>Endokardit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93493"/>
            <a:ext cx="487108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0029" indent="-227329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240029" algn="l"/>
              </a:tabLst>
            </a:pPr>
            <a:r>
              <a:rPr sz="2800" dirty="0">
                <a:latin typeface="Calibri"/>
                <a:cs typeface="Calibri"/>
              </a:rPr>
              <a:t>Endokard</a:t>
            </a:r>
            <a:r>
              <a:rPr sz="2800" spc="-1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yüzeyinin</a:t>
            </a:r>
            <a:r>
              <a:rPr sz="2800" spc="-13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enfeksiyonu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6939" y="2780651"/>
            <a:ext cx="6478905" cy="1276350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240029" indent="-227329">
              <a:lnSpc>
                <a:spcPct val="100000"/>
              </a:lnSpc>
              <a:spcBef>
                <a:spcPts val="375"/>
              </a:spcBef>
              <a:buFont typeface="Arial MT"/>
              <a:buChar char="•"/>
              <a:tabLst>
                <a:tab pos="240029" algn="l"/>
              </a:tabLst>
            </a:pPr>
            <a:r>
              <a:rPr sz="2800" spc="-25" dirty="0">
                <a:latin typeface="Calibri"/>
                <a:cs typeface="Calibri"/>
              </a:rPr>
              <a:t>Toplumda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5/100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000;</a:t>
            </a:r>
            <a:endParaRPr sz="2800">
              <a:latin typeface="Calibri"/>
              <a:cs typeface="Calibri"/>
            </a:endParaRPr>
          </a:p>
          <a:p>
            <a:pPr marL="697230" lvl="1" indent="-227329">
              <a:lnSpc>
                <a:spcPct val="100000"/>
              </a:lnSpc>
              <a:spcBef>
                <a:spcPts val="245"/>
              </a:spcBef>
              <a:buFont typeface="Arial MT"/>
              <a:buChar char="•"/>
              <a:tabLst>
                <a:tab pos="697230" algn="l"/>
              </a:tabLst>
            </a:pP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Orta</a:t>
            </a:r>
            <a:r>
              <a:rPr sz="2400" spc="-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risk</a:t>
            </a:r>
            <a:r>
              <a:rPr sz="2400" spc="-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grubunda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50-</a:t>
            </a:r>
            <a:r>
              <a:rPr sz="2400" dirty="0">
                <a:latin typeface="Calibri"/>
                <a:cs typeface="Calibri"/>
              </a:rPr>
              <a:t>440/100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000</a:t>
            </a:r>
            <a:endParaRPr sz="2400">
              <a:latin typeface="Calibri"/>
              <a:cs typeface="Calibri"/>
            </a:endParaRPr>
          </a:p>
          <a:p>
            <a:pPr marL="697230" lvl="1" indent="-227329">
              <a:lnSpc>
                <a:spcPct val="100000"/>
              </a:lnSpc>
              <a:spcBef>
                <a:spcPts val="204"/>
              </a:spcBef>
              <a:buFont typeface="Arial MT"/>
              <a:buChar char="•"/>
              <a:tabLst>
                <a:tab pos="697230" algn="l"/>
              </a:tabLst>
            </a:pPr>
            <a:r>
              <a:rPr sz="2400" spc="-10" dirty="0">
                <a:solidFill>
                  <a:srgbClr val="C00000"/>
                </a:solidFill>
                <a:latin typeface="Calibri"/>
                <a:cs typeface="Calibri"/>
              </a:rPr>
              <a:t>Yüksek</a:t>
            </a:r>
            <a:r>
              <a:rPr sz="2400" spc="-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risk</a:t>
            </a:r>
            <a:r>
              <a:rPr sz="2400" spc="-6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grubunda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300-</a:t>
            </a:r>
            <a:r>
              <a:rPr sz="2400" dirty="0">
                <a:latin typeface="Calibri"/>
                <a:cs typeface="Calibri"/>
              </a:rPr>
              <a:t>2160/100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000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</a:t>
            </a:r>
            <a:r>
              <a:rPr sz="2000" b="1" dirty="0">
                <a:solidFill>
                  <a:srgbClr val="333333"/>
                </a:solidFill>
                <a:latin typeface="Calibri"/>
                <a:cs typeface="Calibri"/>
              </a:rPr>
              <a:t>~</a:t>
            </a:r>
            <a:r>
              <a:rPr sz="2000" b="1" spc="-4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%2)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7874488" y="728353"/>
            <a:ext cx="2820035" cy="878205"/>
            <a:chOff x="7874488" y="728353"/>
            <a:chExt cx="2820035" cy="87820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74488" y="728353"/>
              <a:ext cx="2819439" cy="87794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150351" y="882421"/>
              <a:ext cx="2269236" cy="60195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924799" y="758952"/>
              <a:ext cx="2723388" cy="774192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8336660" y="969340"/>
            <a:ext cx="1901189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Predispozan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Faktör*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7865364" y="1542237"/>
            <a:ext cx="2837815" cy="1225550"/>
            <a:chOff x="7865364" y="1542237"/>
            <a:chExt cx="2837815" cy="1225550"/>
          </a:xfrm>
        </p:grpSpPr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052560" y="1542237"/>
              <a:ext cx="463283" cy="402386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111996" y="1581911"/>
              <a:ext cx="348996" cy="28956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865364" y="1880590"/>
              <a:ext cx="2837687" cy="886993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426196" y="2043709"/>
              <a:ext cx="1717548" cy="60195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924800" y="1920239"/>
              <a:ext cx="2723388" cy="774192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8612885" y="2130933"/>
            <a:ext cx="13512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Endotel</a:t>
            </a:r>
            <a:r>
              <a:rPr sz="18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hasarı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7836407" y="2702013"/>
            <a:ext cx="2895600" cy="1229995"/>
            <a:chOff x="7836407" y="2702013"/>
            <a:chExt cx="2895600" cy="1229995"/>
          </a:xfrm>
        </p:grpSpPr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052559" y="2702013"/>
              <a:ext cx="463283" cy="403898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111995" y="2741676"/>
              <a:ext cx="348996" cy="291084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865363" y="3040354"/>
              <a:ext cx="2837687" cy="886993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836407" y="3078467"/>
              <a:ext cx="2895600" cy="853452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924799" y="3080004"/>
              <a:ext cx="2723388" cy="774192"/>
            </a:xfrm>
            <a:prstGeom prst="rect">
              <a:avLst/>
            </a:prstGeom>
          </p:spPr>
        </p:pic>
      </p:grpSp>
      <p:sp>
        <p:nvSpPr>
          <p:cNvPr id="23" name="object 23"/>
          <p:cNvSpPr txBox="1"/>
          <p:nvPr/>
        </p:nvSpPr>
        <p:spPr>
          <a:xfrm>
            <a:off x="8022717" y="3166364"/>
            <a:ext cx="2531110" cy="5499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065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Nonbakteriyel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ts val="2065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tromboembolik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endokardit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7865364" y="3863289"/>
            <a:ext cx="2837815" cy="1225550"/>
            <a:chOff x="7865364" y="3863289"/>
            <a:chExt cx="2837815" cy="1225550"/>
          </a:xfrm>
        </p:grpSpPr>
        <p:pic>
          <p:nvPicPr>
            <p:cNvPr id="25" name="object 2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052560" y="3863289"/>
              <a:ext cx="463283" cy="402386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111996" y="3902964"/>
              <a:ext cx="348996" cy="289560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865364" y="4201642"/>
              <a:ext cx="2837687" cy="886993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196072" y="4364698"/>
              <a:ext cx="2174748" cy="603542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924800" y="4241292"/>
              <a:ext cx="2723388" cy="774191"/>
            </a:xfrm>
            <a:prstGeom prst="rect">
              <a:avLst/>
            </a:prstGeom>
          </p:spPr>
        </p:pic>
      </p:grpSp>
      <p:sp>
        <p:nvSpPr>
          <p:cNvPr id="30" name="object 30"/>
          <p:cNvSpPr txBox="1"/>
          <p:nvPr/>
        </p:nvSpPr>
        <p:spPr>
          <a:xfrm>
            <a:off x="8383905" y="4453254"/>
            <a:ext cx="18065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Bakteriyel</a:t>
            </a:r>
            <a:r>
              <a:rPr sz="1800" spc="-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tutunma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7865364" y="5024577"/>
            <a:ext cx="2837815" cy="1225550"/>
            <a:chOff x="7865364" y="5024577"/>
            <a:chExt cx="2837815" cy="1225550"/>
          </a:xfrm>
        </p:grpSpPr>
        <p:pic>
          <p:nvPicPr>
            <p:cNvPr id="32" name="object 3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052560" y="5024577"/>
              <a:ext cx="463283" cy="402386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9111996" y="5064251"/>
              <a:ext cx="348996" cy="289560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865364" y="5362955"/>
              <a:ext cx="2837687" cy="886993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8214360" y="5526023"/>
              <a:ext cx="2136648" cy="601954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924800" y="5402579"/>
              <a:ext cx="2723388" cy="774191"/>
            </a:xfrm>
            <a:prstGeom prst="rect">
              <a:avLst/>
            </a:prstGeom>
          </p:spPr>
        </p:pic>
      </p:grpSp>
      <p:sp>
        <p:nvSpPr>
          <p:cNvPr id="37" name="object 37"/>
          <p:cNvSpPr txBox="1"/>
          <p:nvPr/>
        </p:nvSpPr>
        <p:spPr>
          <a:xfrm>
            <a:off x="8402193" y="5614212"/>
            <a:ext cx="17691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Enfekte</a:t>
            </a:r>
            <a:r>
              <a:rPr sz="18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vejetasyon</a:t>
            </a:r>
            <a:endParaRPr sz="18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203812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349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5" dirty="0"/>
              <a:t>Tanı</a:t>
            </a:r>
            <a:r>
              <a:rPr spc="-65" dirty="0"/>
              <a:t> </a:t>
            </a:r>
            <a:r>
              <a:rPr dirty="0"/>
              <a:t>Kriterleri</a:t>
            </a:r>
            <a:r>
              <a:rPr spc="-80" dirty="0"/>
              <a:t> </a:t>
            </a:r>
            <a:r>
              <a:rPr dirty="0"/>
              <a:t>(2023</a:t>
            </a:r>
            <a:r>
              <a:rPr spc="-120" dirty="0"/>
              <a:t> </a:t>
            </a:r>
            <a:r>
              <a:rPr dirty="0"/>
              <a:t>ESC</a:t>
            </a:r>
            <a:r>
              <a:rPr spc="-90" dirty="0"/>
              <a:t> </a:t>
            </a:r>
            <a:r>
              <a:rPr dirty="0"/>
              <a:t>–</a:t>
            </a:r>
            <a:r>
              <a:rPr spc="-85" dirty="0"/>
              <a:t> </a:t>
            </a:r>
            <a:r>
              <a:rPr dirty="0"/>
              <a:t>Modifiye</a:t>
            </a:r>
            <a:r>
              <a:rPr spc="-100" dirty="0"/>
              <a:t> </a:t>
            </a:r>
            <a:r>
              <a:rPr spc="-10" dirty="0"/>
              <a:t>Duke)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443704"/>
            <a:ext cx="10074910" cy="4877435"/>
          </a:xfrm>
          <a:prstGeom prst="rect">
            <a:avLst/>
          </a:prstGeom>
        </p:spPr>
        <p:txBody>
          <a:bodyPr vert="horz" wrap="square" lIns="0" tIns="1905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00"/>
              </a:spcBef>
            </a:pPr>
            <a:r>
              <a:rPr sz="2200" b="1" dirty="0">
                <a:latin typeface="Calibri"/>
                <a:cs typeface="Calibri"/>
              </a:rPr>
              <a:t>Majör</a:t>
            </a:r>
            <a:r>
              <a:rPr sz="2200" b="1" spc="-90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Görüntüleme</a:t>
            </a:r>
            <a:r>
              <a:rPr sz="2200" b="1" spc="-7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Kriterleri</a:t>
            </a:r>
            <a:endParaRPr sz="22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1395"/>
              </a:spcBef>
              <a:buFont typeface="Arial MT"/>
              <a:buChar char="•"/>
              <a:tabLst>
                <a:tab pos="240665" algn="l"/>
              </a:tabLst>
            </a:pPr>
            <a:r>
              <a:rPr sz="2200" spc="-20" dirty="0">
                <a:latin typeface="Calibri"/>
                <a:cs typeface="Calibri"/>
              </a:rPr>
              <a:t>Ekokardiyografi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veya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BT’de;</a:t>
            </a:r>
            <a:endParaRPr sz="220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1235"/>
              </a:spcBef>
              <a:buFont typeface="Arial MT"/>
              <a:buChar char="•"/>
              <a:tabLst>
                <a:tab pos="698500" algn="l"/>
              </a:tabLst>
            </a:pPr>
            <a:r>
              <a:rPr sz="1900" spc="-25" dirty="0">
                <a:latin typeface="Calibri"/>
                <a:cs typeface="Calibri"/>
              </a:rPr>
              <a:t>Vejetasyon,</a:t>
            </a:r>
            <a:r>
              <a:rPr sz="1900" spc="-4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kapak</a:t>
            </a:r>
            <a:r>
              <a:rPr sz="1900" spc="-35" dirty="0">
                <a:latin typeface="Calibri"/>
                <a:cs typeface="Calibri"/>
              </a:rPr>
              <a:t> </a:t>
            </a:r>
            <a:r>
              <a:rPr sz="1900" spc="-20" dirty="0">
                <a:latin typeface="Calibri"/>
                <a:cs typeface="Calibri"/>
              </a:rPr>
              <a:t>perforasyonu,</a:t>
            </a:r>
            <a:r>
              <a:rPr sz="1900" spc="-2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anevrizma, abse,</a:t>
            </a:r>
            <a:r>
              <a:rPr sz="1900" spc="-2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psödoanevrizma,</a:t>
            </a:r>
            <a:r>
              <a:rPr sz="1900" spc="5" dirty="0">
                <a:latin typeface="Calibri"/>
                <a:cs typeface="Calibri"/>
              </a:rPr>
              <a:t> </a:t>
            </a:r>
            <a:r>
              <a:rPr sz="1900" spc="-20" dirty="0">
                <a:latin typeface="Calibri"/>
                <a:cs typeface="Calibri"/>
              </a:rPr>
              <a:t>intrakardiyak</a:t>
            </a:r>
            <a:r>
              <a:rPr sz="1900" spc="-1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fistül</a:t>
            </a:r>
            <a:endParaRPr sz="190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1185"/>
              </a:spcBef>
              <a:buFont typeface="Arial MT"/>
              <a:buChar char="•"/>
              <a:tabLst>
                <a:tab pos="698500" algn="l"/>
              </a:tabLst>
            </a:pPr>
            <a:r>
              <a:rPr sz="1900" dirty="0">
                <a:latin typeface="Calibri"/>
                <a:cs typeface="Calibri"/>
              </a:rPr>
              <a:t>Eski</a:t>
            </a:r>
            <a:r>
              <a:rPr sz="1900" spc="-4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görüntülemelerde</a:t>
            </a:r>
            <a:r>
              <a:rPr sz="1900" spc="25" dirty="0">
                <a:latin typeface="Calibri"/>
                <a:cs typeface="Calibri"/>
              </a:rPr>
              <a:t> </a:t>
            </a:r>
            <a:r>
              <a:rPr sz="1900" spc="-20" dirty="0">
                <a:latin typeface="Calibri"/>
                <a:cs typeface="Calibri"/>
              </a:rPr>
              <a:t>saptanmayan</a:t>
            </a:r>
            <a:r>
              <a:rPr sz="1900" spc="-3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yeni</a:t>
            </a:r>
            <a:r>
              <a:rPr sz="1900" spc="-2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bir</a:t>
            </a:r>
            <a:r>
              <a:rPr sz="1900" spc="-2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yetmezlik</a:t>
            </a:r>
            <a:endParaRPr sz="190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1190"/>
              </a:spcBef>
              <a:buFont typeface="Arial MT"/>
              <a:buChar char="•"/>
              <a:tabLst>
                <a:tab pos="698500" algn="l"/>
              </a:tabLst>
            </a:pPr>
            <a:r>
              <a:rPr sz="1900" spc="-10" dirty="0">
                <a:latin typeface="Calibri"/>
                <a:cs typeface="Calibri"/>
              </a:rPr>
              <a:t>Protez</a:t>
            </a:r>
            <a:r>
              <a:rPr sz="1900" spc="-5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kapakta</a:t>
            </a:r>
            <a:r>
              <a:rPr sz="1900" spc="-5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ayrılma</a:t>
            </a:r>
            <a:endParaRPr sz="19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1730"/>
              </a:spcBef>
              <a:buFont typeface="Arial MT"/>
              <a:buChar char="•"/>
              <a:tabLst>
                <a:tab pos="240665" algn="l"/>
              </a:tabLst>
            </a:pPr>
            <a:r>
              <a:rPr sz="2200" dirty="0">
                <a:latin typeface="Calibri"/>
                <a:cs typeface="Calibri"/>
              </a:rPr>
              <a:t>[18F]FDG</a:t>
            </a:r>
            <a:r>
              <a:rPr sz="2200" spc="-10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PET/CT</a:t>
            </a:r>
            <a:r>
              <a:rPr sz="2200" spc="-9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görüntüleme</a:t>
            </a:r>
            <a:endParaRPr sz="220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1250"/>
              </a:spcBef>
              <a:buFont typeface="Arial MT"/>
              <a:buChar char="•"/>
              <a:tabLst>
                <a:tab pos="698500" algn="l"/>
              </a:tabLst>
            </a:pPr>
            <a:r>
              <a:rPr sz="1900" dirty="0">
                <a:latin typeface="Calibri"/>
                <a:cs typeface="Calibri"/>
              </a:rPr>
              <a:t>Doğal</a:t>
            </a:r>
            <a:r>
              <a:rPr sz="1900" spc="-5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veya</a:t>
            </a:r>
            <a:r>
              <a:rPr sz="1900" spc="-5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protez</a:t>
            </a:r>
            <a:r>
              <a:rPr sz="1900" spc="-5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kapakta,</a:t>
            </a:r>
            <a:r>
              <a:rPr sz="1900" spc="-6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asendan</a:t>
            </a:r>
            <a:r>
              <a:rPr sz="1900" spc="-7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aorta</a:t>
            </a:r>
            <a:r>
              <a:rPr sz="1900" spc="-7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greftinde,</a:t>
            </a:r>
            <a:r>
              <a:rPr sz="1900" spc="-50" dirty="0">
                <a:latin typeface="Calibri"/>
                <a:cs typeface="Calibri"/>
              </a:rPr>
              <a:t> </a:t>
            </a:r>
            <a:r>
              <a:rPr sz="1900" spc="-20" dirty="0">
                <a:latin typeface="Calibri"/>
                <a:cs typeface="Calibri"/>
              </a:rPr>
              <a:t>intrakardiyak</a:t>
            </a:r>
            <a:r>
              <a:rPr sz="1900" spc="-5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cihazlarda</a:t>
            </a:r>
            <a:r>
              <a:rPr sz="1900" spc="-5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anormal</a:t>
            </a:r>
            <a:r>
              <a:rPr sz="1900" spc="-6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metabolik</a:t>
            </a:r>
            <a:endParaRPr sz="1900">
              <a:latin typeface="Calibri"/>
              <a:cs typeface="Calibri"/>
            </a:endParaRPr>
          </a:p>
          <a:p>
            <a:pPr marL="698500">
              <a:lnSpc>
                <a:spcPct val="100000"/>
              </a:lnSpc>
              <a:spcBef>
                <a:spcPts val="685"/>
              </a:spcBef>
            </a:pPr>
            <a:r>
              <a:rPr sz="1900" dirty="0">
                <a:latin typeface="Calibri"/>
                <a:cs typeface="Calibri"/>
              </a:rPr>
              <a:t>aktivite</a:t>
            </a:r>
            <a:r>
              <a:rPr sz="1900" spc="-1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(cerrahiden</a:t>
            </a:r>
            <a:r>
              <a:rPr sz="1900" spc="-3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en</a:t>
            </a:r>
            <a:r>
              <a:rPr sz="1900" spc="-4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az</a:t>
            </a:r>
            <a:r>
              <a:rPr sz="1900" spc="-4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3</a:t>
            </a:r>
            <a:r>
              <a:rPr sz="1900" spc="-4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ay</a:t>
            </a:r>
            <a:r>
              <a:rPr sz="1900" spc="-4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sonra)</a:t>
            </a:r>
            <a:endParaRPr sz="19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1725"/>
              </a:spcBef>
              <a:buFont typeface="Arial MT"/>
              <a:buChar char="•"/>
              <a:tabLst>
                <a:tab pos="240665" algn="l"/>
              </a:tabLst>
            </a:pPr>
            <a:r>
              <a:rPr sz="2200" dirty="0">
                <a:latin typeface="Calibri"/>
                <a:cs typeface="Calibri"/>
              </a:rPr>
              <a:t>WBC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SPECT/CT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805"/>
              </a:spcBef>
            </a:pPr>
            <a:r>
              <a:rPr sz="2200" b="1" dirty="0">
                <a:latin typeface="Calibri"/>
                <a:cs typeface="Calibri"/>
              </a:rPr>
              <a:t>Majör</a:t>
            </a:r>
            <a:r>
              <a:rPr sz="2200" b="1" spc="-85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cerrahi</a:t>
            </a:r>
            <a:r>
              <a:rPr sz="2200" b="1" spc="-7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kriter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04800"/>
            <a:ext cx="12123459" cy="6041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485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349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5" dirty="0"/>
              <a:t>Tanı</a:t>
            </a:r>
            <a:r>
              <a:rPr spc="-65" dirty="0"/>
              <a:t> </a:t>
            </a:r>
            <a:r>
              <a:rPr dirty="0"/>
              <a:t>Kriterleri</a:t>
            </a:r>
            <a:r>
              <a:rPr spc="-80" dirty="0"/>
              <a:t> </a:t>
            </a:r>
            <a:r>
              <a:rPr dirty="0"/>
              <a:t>(2023</a:t>
            </a:r>
            <a:r>
              <a:rPr spc="-120" dirty="0"/>
              <a:t> </a:t>
            </a:r>
            <a:r>
              <a:rPr dirty="0"/>
              <a:t>ESC</a:t>
            </a:r>
            <a:r>
              <a:rPr spc="-90" dirty="0"/>
              <a:t> </a:t>
            </a:r>
            <a:r>
              <a:rPr dirty="0"/>
              <a:t>–</a:t>
            </a:r>
            <a:r>
              <a:rPr spc="-85" dirty="0"/>
              <a:t> </a:t>
            </a:r>
            <a:r>
              <a:rPr dirty="0"/>
              <a:t>Modifiye</a:t>
            </a:r>
            <a:r>
              <a:rPr spc="-100" dirty="0"/>
              <a:t> </a:t>
            </a:r>
            <a:r>
              <a:rPr spc="-10" dirty="0"/>
              <a:t>Duke)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429086"/>
            <a:ext cx="5382260" cy="4810760"/>
          </a:xfrm>
          <a:prstGeom prst="rect">
            <a:avLst/>
          </a:prstGeom>
        </p:spPr>
        <p:txBody>
          <a:bodyPr vert="horz" wrap="square" lIns="0" tIns="1949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35"/>
              </a:spcBef>
            </a:pPr>
            <a:r>
              <a:rPr sz="2400" b="1" dirty="0">
                <a:latin typeface="Calibri"/>
                <a:cs typeface="Calibri"/>
              </a:rPr>
              <a:t>Minör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kriterler</a:t>
            </a:r>
            <a:endParaRPr sz="24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1430"/>
              </a:spcBef>
              <a:buFont typeface="Arial MT"/>
              <a:buChar char="•"/>
              <a:tabLst>
                <a:tab pos="240029" algn="l"/>
              </a:tabLst>
            </a:pPr>
            <a:r>
              <a:rPr sz="2400" spc="-10" dirty="0">
                <a:latin typeface="Calibri"/>
                <a:cs typeface="Calibri"/>
              </a:rPr>
              <a:t>Predispozan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faktörler</a:t>
            </a:r>
            <a:endParaRPr sz="240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1300"/>
              </a:spcBef>
              <a:buFont typeface="Arial MT"/>
              <a:buChar char="•"/>
              <a:tabLst>
                <a:tab pos="698500" algn="l"/>
              </a:tabLst>
            </a:pPr>
            <a:r>
              <a:rPr sz="2000" dirty="0">
                <a:latin typeface="Calibri"/>
                <a:cs typeface="Calibri"/>
              </a:rPr>
              <a:t>Geçirilmiş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enfektif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endoakrdit</a:t>
            </a:r>
            <a:endParaRPr sz="200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1225"/>
              </a:spcBef>
              <a:buFont typeface="Arial MT"/>
              <a:buChar char="•"/>
              <a:tabLst>
                <a:tab pos="698500" algn="l"/>
              </a:tabLst>
            </a:pPr>
            <a:r>
              <a:rPr sz="2000" spc="-10" dirty="0">
                <a:latin typeface="Calibri"/>
                <a:cs typeface="Calibri"/>
              </a:rPr>
              <a:t>Protez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kapak</a:t>
            </a:r>
            <a:endParaRPr sz="200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1210"/>
              </a:spcBef>
              <a:buFont typeface="Arial MT"/>
              <a:buChar char="•"/>
              <a:tabLst>
                <a:tab pos="698500" algn="l"/>
              </a:tabLst>
            </a:pPr>
            <a:r>
              <a:rPr sz="2000" dirty="0">
                <a:latin typeface="Calibri"/>
                <a:cs typeface="Calibri"/>
              </a:rPr>
              <a:t>Kapak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tamir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cerrahisi</a:t>
            </a:r>
            <a:endParaRPr sz="200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1225"/>
              </a:spcBef>
              <a:buFont typeface="Arial MT"/>
              <a:buChar char="•"/>
              <a:tabLst>
                <a:tab pos="698500" algn="l"/>
              </a:tabLst>
            </a:pPr>
            <a:r>
              <a:rPr sz="2000" spc="-10" dirty="0">
                <a:latin typeface="Calibri"/>
                <a:cs typeface="Calibri"/>
              </a:rPr>
              <a:t>Konjenital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kalp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hastalığı</a:t>
            </a:r>
            <a:endParaRPr sz="200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1225"/>
              </a:spcBef>
              <a:buFont typeface="Arial MT"/>
              <a:buChar char="•"/>
              <a:tabLst>
                <a:tab pos="698500" algn="l"/>
              </a:tabLst>
            </a:pPr>
            <a:r>
              <a:rPr sz="2000" dirty="0">
                <a:latin typeface="Calibri"/>
                <a:cs typeface="Calibri"/>
              </a:rPr>
              <a:t>Orta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ve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üzeri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düzeyde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yetersiz/stenotik </a:t>
            </a:r>
            <a:r>
              <a:rPr sz="2000" spc="-10" dirty="0">
                <a:latin typeface="Calibri"/>
                <a:cs typeface="Calibri"/>
              </a:rPr>
              <a:t>kapak</a:t>
            </a:r>
            <a:endParaRPr sz="200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1215"/>
              </a:spcBef>
              <a:buFont typeface="Arial MT"/>
              <a:buChar char="•"/>
              <a:tabLst>
                <a:tab pos="698500" algn="l"/>
              </a:tabLst>
            </a:pPr>
            <a:r>
              <a:rPr sz="2000" spc="-10" dirty="0">
                <a:latin typeface="Calibri"/>
                <a:cs typeface="Calibri"/>
              </a:rPr>
              <a:t>Endovasküler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intrakardiyak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implante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cihaz</a:t>
            </a:r>
            <a:endParaRPr sz="200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1225"/>
              </a:spcBef>
              <a:buFont typeface="Arial MT"/>
              <a:buChar char="•"/>
              <a:tabLst>
                <a:tab pos="698500" algn="l"/>
              </a:tabLst>
            </a:pPr>
            <a:r>
              <a:rPr sz="2000" dirty="0">
                <a:latin typeface="Calibri"/>
                <a:cs typeface="Calibri"/>
              </a:rPr>
              <a:t>Hipertrofik</a:t>
            </a:r>
            <a:r>
              <a:rPr sz="2000" spc="-1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kardiyomiyopati</a:t>
            </a:r>
            <a:endParaRPr sz="200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1225"/>
              </a:spcBef>
              <a:buFont typeface="Arial MT"/>
              <a:buChar char="•"/>
              <a:tabLst>
                <a:tab pos="698500" algn="l"/>
              </a:tabLst>
            </a:pPr>
            <a:r>
              <a:rPr sz="2000" spc="-20" dirty="0">
                <a:latin typeface="Calibri"/>
                <a:cs typeface="Calibri"/>
              </a:rPr>
              <a:t>İntravenöz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ilaç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kullanımı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349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5" dirty="0"/>
              <a:t>Tanı</a:t>
            </a:r>
            <a:r>
              <a:rPr spc="-65" dirty="0"/>
              <a:t> </a:t>
            </a:r>
            <a:r>
              <a:rPr dirty="0"/>
              <a:t>Kriterleri</a:t>
            </a:r>
            <a:r>
              <a:rPr spc="-80" dirty="0"/>
              <a:t> </a:t>
            </a:r>
            <a:r>
              <a:rPr dirty="0"/>
              <a:t>(2023</a:t>
            </a:r>
            <a:r>
              <a:rPr spc="-120" dirty="0"/>
              <a:t> </a:t>
            </a:r>
            <a:r>
              <a:rPr dirty="0"/>
              <a:t>ESC</a:t>
            </a:r>
            <a:r>
              <a:rPr spc="-90" dirty="0"/>
              <a:t> </a:t>
            </a:r>
            <a:r>
              <a:rPr dirty="0"/>
              <a:t>–</a:t>
            </a:r>
            <a:r>
              <a:rPr spc="-85" dirty="0"/>
              <a:t> </a:t>
            </a:r>
            <a:r>
              <a:rPr dirty="0"/>
              <a:t>Modifiye</a:t>
            </a:r>
            <a:r>
              <a:rPr spc="-100" dirty="0"/>
              <a:t> </a:t>
            </a:r>
            <a:r>
              <a:rPr spc="-10" dirty="0"/>
              <a:t>Duke)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662760"/>
            <a:ext cx="10204450" cy="41744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b="1" dirty="0">
                <a:latin typeface="Calibri"/>
                <a:cs typeface="Calibri"/>
              </a:rPr>
              <a:t>Minör</a:t>
            </a:r>
            <a:r>
              <a:rPr sz="2600" b="1" spc="-15" dirty="0">
                <a:latin typeface="Calibri"/>
                <a:cs typeface="Calibri"/>
              </a:rPr>
              <a:t> </a:t>
            </a:r>
            <a:r>
              <a:rPr sz="2600" b="1" spc="-10" dirty="0">
                <a:latin typeface="Calibri"/>
                <a:cs typeface="Calibri"/>
              </a:rPr>
              <a:t>kriterler</a:t>
            </a:r>
            <a:endParaRPr sz="26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080"/>
              </a:spcBef>
              <a:buFont typeface="Arial MT"/>
              <a:buChar char="•"/>
              <a:tabLst>
                <a:tab pos="241300" algn="l"/>
              </a:tabLst>
            </a:pPr>
            <a:r>
              <a:rPr sz="2600" dirty="0">
                <a:latin typeface="Calibri"/>
                <a:cs typeface="Calibri"/>
              </a:rPr>
              <a:t>Ateş</a:t>
            </a:r>
            <a:r>
              <a:rPr sz="2600" spc="-8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&gt;38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°C</a:t>
            </a:r>
            <a:endParaRPr sz="26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555"/>
              </a:spcBef>
              <a:buFont typeface="Arial MT"/>
              <a:buChar char="•"/>
              <a:tabLst>
                <a:tab pos="241300" algn="l"/>
              </a:tabLst>
            </a:pPr>
            <a:r>
              <a:rPr sz="2600" dirty="0">
                <a:latin typeface="Calibri"/>
                <a:cs typeface="Calibri"/>
              </a:rPr>
              <a:t>Embolik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vasküler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tutulum</a:t>
            </a:r>
            <a:endParaRPr sz="2600">
              <a:latin typeface="Calibri"/>
              <a:cs typeface="Calibri"/>
            </a:endParaRPr>
          </a:p>
          <a:p>
            <a:pPr marL="698500" marR="5080" lvl="1" indent="-228600">
              <a:lnSpc>
                <a:spcPct val="150000"/>
              </a:lnSpc>
              <a:spcBef>
                <a:spcPts val="605"/>
              </a:spcBef>
              <a:buFont typeface="Arial MT"/>
              <a:buChar char="•"/>
              <a:tabLst>
                <a:tab pos="698500" algn="l"/>
              </a:tabLst>
            </a:pPr>
            <a:r>
              <a:rPr sz="2200" dirty="0">
                <a:latin typeface="Calibri"/>
                <a:cs typeface="Calibri"/>
              </a:rPr>
              <a:t>Arteriyal</a:t>
            </a:r>
            <a:r>
              <a:rPr sz="2200" spc="-7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emboli,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septik</a:t>
            </a:r>
            <a:r>
              <a:rPr sz="2200" spc="-8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pulmoner</a:t>
            </a:r>
            <a:r>
              <a:rPr sz="2200" spc="-8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enfarkt,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serebral/splenik</a:t>
            </a:r>
            <a:r>
              <a:rPr sz="2200" spc="-10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abse,</a:t>
            </a:r>
            <a:r>
              <a:rPr sz="2200" spc="-8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mikotik</a:t>
            </a:r>
            <a:r>
              <a:rPr sz="2200" spc="-7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anevrizma, intrakraniyal</a:t>
            </a:r>
            <a:r>
              <a:rPr sz="2200" spc="-9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kanama,</a:t>
            </a:r>
            <a:r>
              <a:rPr sz="2200" spc="-7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konjonktival</a:t>
            </a:r>
            <a:r>
              <a:rPr sz="2200" spc="-9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hemoraji,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Janeway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lezyonu,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pürülan</a:t>
            </a:r>
            <a:r>
              <a:rPr sz="2200" spc="-1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purpura</a:t>
            </a:r>
            <a:endParaRPr sz="2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460"/>
              </a:spcBef>
              <a:buFont typeface="Arial MT"/>
              <a:buChar char="•"/>
              <a:tabLst>
                <a:tab pos="241300" algn="l"/>
              </a:tabLst>
            </a:pPr>
            <a:r>
              <a:rPr sz="2600" dirty="0">
                <a:latin typeface="Calibri"/>
                <a:cs typeface="Calibri"/>
              </a:rPr>
              <a:t>İmmünolojik</a:t>
            </a:r>
            <a:r>
              <a:rPr sz="2600" spc="-9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tutulum</a:t>
            </a:r>
            <a:endParaRPr sz="260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1925"/>
              </a:spcBef>
              <a:buFont typeface="Arial MT"/>
              <a:buChar char="•"/>
              <a:tabLst>
                <a:tab pos="698500" algn="l"/>
              </a:tabLst>
            </a:pPr>
            <a:r>
              <a:rPr sz="2200" dirty="0">
                <a:latin typeface="Calibri"/>
                <a:cs typeface="Calibri"/>
              </a:rPr>
              <a:t>RF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pozitifliği,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Osler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nodülü,</a:t>
            </a:r>
            <a:r>
              <a:rPr sz="2200" spc="-8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Roth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lekesi,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immün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kompleks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glomerulonefrit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349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5" dirty="0"/>
              <a:t>Tanı</a:t>
            </a:r>
            <a:r>
              <a:rPr spc="-65" dirty="0"/>
              <a:t> </a:t>
            </a:r>
            <a:r>
              <a:rPr dirty="0"/>
              <a:t>Kriterleri</a:t>
            </a:r>
            <a:r>
              <a:rPr spc="-80" dirty="0"/>
              <a:t> </a:t>
            </a:r>
            <a:r>
              <a:rPr dirty="0"/>
              <a:t>(2023</a:t>
            </a:r>
            <a:r>
              <a:rPr spc="-120" dirty="0"/>
              <a:t> </a:t>
            </a:r>
            <a:r>
              <a:rPr dirty="0"/>
              <a:t>ESC</a:t>
            </a:r>
            <a:r>
              <a:rPr spc="-90" dirty="0"/>
              <a:t> </a:t>
            </a:r>
            <a:r>
              <a:rPr dirty="0"/>
              <a:t>–</a:t>
            </a:r>
            <a:r>
              <a:rPr spc="-85" dirty="0"/>
              <a:t> </a:t>
            </a:r>
            <a:r>
              <a:rPr dirty="0"/>
              <a:t>Modifiye</a:t>
            </a:r>
            <a:r>
              <a:rPr spc="-100" dirty="0"/>
              <a:t> </a:t>
            </a:r>
            <a:r>
              <a:rPr spc="-10" dirty="0"/>
              <a:t>Duke)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901698"/>
            <a:ext cx="10041255" cy="4695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Calibri"/>
                <a:cs typeface="Calibri"/>
              </a:rPr>
              <a:t>Minör</a:t>
            </a:r>
            <a:r>
              <a:rPr sz="2000" b="1" spc="-4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kriterler</a:t>
            </a:r>
            <a:endParaRPr sz="20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1714"/>
              </a:spcBef>
              <a:buFont typeface="Arial MT"/>
              <a:buChar char="•"/>
              <a:tabLst>
                <a:tab pos="240665" algn="l"/>
              </a:tabLst>
            </a:pPr>
            <a:r>
              <a:rPr sz="2000" dirty="0">
                <a:latin typeface="Calibri"/>
                <a:cs typeface="Calibri"/>
              </a:rPr>
              <a:t>Majör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kriteri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karşılamayan mikrobiyolojik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kriterler</a:t>
            </a:r>
            <a:endParaRPr sz="200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1180"/>
              </a:spcBef>
              <a:buFont typeface="Arial MT"/>
              <a:buChar char="•"/>
              <a:tabLst>
                <a:tab pos="698500" algn="l"/>
              </a:tabLst>
            </a:pPr>
            <a:r>
              <a:rPr sz="1700" spc="-10" dirty="0">
                <a:latin typeface="Calibri"/>
                <a:cs typeface="Calibri"/>
              </a:rPr>
              <a:t>Enfektif endokardit</a:t>
            </a:r>
            <a:r>
              <a:rPr sz="1700" spc="-4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etkeni</a:t>
            </a:r>
            <a:r>
              <a:rPr sz="1700" spc="-2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bir</a:t>
            </a:r>
            <a:r>
              <a:rPr sz="1700" spc="-3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mikroorganizmanın</a:t>
            </a:r>
            <a:r>
              <a:rPr sz="1700" spc="-5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majör kriteri</a:t>
            </a:r>
            <a:r>
              <a:rPr sz="1700" spc="-2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karşılamadan</a:t>
            </a:r>
            <a:r>
              <a:rPr sz="1700" spc="-1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üretilmesi</a:t>
            </a:r>
            <a:endParaRPr sz="170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1100"/>
              </a:spcBef>
              <a:buFont typeface="Arial MT"/>
              <a:buChar char="•"/>
              <a:tabLst>
                <a:tab pos="698500" algn="l"/>
              </a:tabLst>
            </a:pPr>
            <a:r>
              <a:rPr sz="1700" dirty="0">
                <a:latin typeface="Calibri"/>
                <a:cs typeface="Calibri"/>
              </a:rPr>
              <a:t>Steril</a:t>
            </a:r>
            <a:r>
              <a:rPr sz="1700" spc="-4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bir</a:t>
            </a:r>
            <a:r>
              <a:rPr sz="1700" spc="-4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vücut</a:t>
            </a:r>
            <a:r>
              <a:rPr sz="1700" spc="-4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bölgesinde</a:t>
            </a:r>
            <a:r>
              <a:rPr sz="1700" spc="-5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(kardiyak</a:t>
            </a:r>
            <a:r>
              <a:rPr sz="1700" spc="-5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doku</a:t>
            </a:r>
            <a:r>
              <a:rPr sz="1700" spc="-4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dışı)</a:t>
            </a:r>
            <a:r>
              <a:rPr sz="1700" spc="-50" dirty="0">
                <a:latin typeface="Calibri"/>
                <a:cs typeface="Calibri"/>
              </a:rPr>
              <a:t> </a:t>
            </a:r>
            <a:r>
              <a:rPr sz="1700" spc="-20" dirty="0">
                <a:latin typeface="Calibri"/>
                <a:cs typeface="Calibri"/>
              </a:rPr>
              <a:t>kültür,</a:t>
            </a:r>
            <a:r>
              <a:rPr sz="1700" spc="-6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PCR,</a:t>
            </a:r>
            <a:r>
              <a:rPr sz="1700" spc="-2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nükleik</a:t>
            </a:r>
            <a:r>
              <a:rPr sz="1700" spc="-3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asit</a:t>
            </a:r>
            <a:r>
              <a:rPr sz="1700" spc="-5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testleri</a:t>
            </a:r>
            <a:r>
              <a:rPr sz="1700" spc="-3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ile</a:t>
            </a:r>
            <a:r>
              <a:rPr sz="1700" spc="-4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enfektif</a:t>
            </a:r>
            <a:r>
              <a:rPr sz="1700" spc="-1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endokardit</a:t>
            </a:r>
            <a:r>
              <a:rPr sz="1700" spc="-4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etkeni</a:t>
            </a:r>
            <a:endParaRPr sz="1700">
              <a:latin typeface="Calibri"/>
              <a:cs typeface="Calibri"/>
            </a:endParaRPr>
          </a:p>
          <a:p>
            <a:pPr marL="698500">
              <a:lnSpc>
                <a:spcPct val="100000"/>
              </a:lnSpc>
              <a:spcBef>
                <a:spcPts val="615"/>
              </a:spcBef>
            </a:pPr>
            <a:r>
              <a:rPr sz="1700" spc="-10" dirty="0">
                <a:latin typeface="Calibri"/>
                <a:cs typeface="Calibri"/>
              </a:rPr>
              <a:t>saptanması</a:t>
            </a:r>
            <a:endParaRPr sz="17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1670"/>
              </a:spcBef>
              <a:buFont typeface="Arial MT"/>
              <a:buChar char="•"/>
              <a:tabLst>
                <a:tab pos="240665" algn="l"/>
              </a:tabLst>
            </a:pPr>
            <a:r>
              <a:rPr sz="2000" dirty="0">
                <a:latin typeface="Calibri"/>
                <a:cs typeface="Calibri"/>
              </a:rPr>
              <a:t>Majör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kriteri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karşılamayan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görüntüleme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bulguları</a:t>
            </a:r>
            <a:endParaRPr sz="20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1714"/>
              </a:spcBef>
              <a:buFont typeface="Arial MT"/>
              <a:buChar char="•"/>
              <a:tabLst>
                <a:tab pos="240665" algn="l"/>
              </a:tabLst>
            </a:pPr>
            <a:r>
              <a:rPr sz="2000" dirty="0">
                <a:latin typeface="Calibri"/>
                <a:cs typeface="Calibri"/>
              </a:rPr>
              <a:t>[18F]FDG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PET/CT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görüntüleme</a:t>
            </a:r>
            <a:endParaRPr sz="200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1180"/>
              </a:spcBef>
              <a:buFont typeface="Arial MT"/>
              <a:buChar char="•"/>
              <a:tabLst>
                <a:tab pos="698500" algn="l"/>
              </a:tabLst>
            </a:pPr>
            <a:r>
              <a:rPr sz="1700" spc="-10" dirty="0">
                <a:latin typeface="Calibri"/>
                <a:cs typeface="Calibri"/>
              </a:rPr>
              <a:t>Protez</a:t>
            </a:r>
            <a:r>
              <a:rPr sz="1700" spc="-4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kapakta,</a:t>
            </a:r>
            <a:r>
              <a:rPr sz="1700" spc="-5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asendan</a:t>
            </a:r>
            <a:r>
              <a:rPr sz="1700" spc="-3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aorta</a:t>
            </a:r>
            <a:r>
              <a:rPr sz="1700" spc="-5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greftinde,</a:t>
            </a:r>
            <a:r>
              <a:rPr sz="1700" spc="-5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intrakardiyak</a:t>
            </a:r>
            <a:r>
              <a:rPr sz="1700" spc="-5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cihazlarda</a:t>
            </a:r>
            <a:r>
              <a:rPr sz="1700" spc="-3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cerrahi</a:t>
            </a:r>
            <a:r>
              <a:rPr sz="1700" spc="-6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sonrası</a:t>
            </a:r>
            <a:r>
              <a:rPr sz="1700" spc="-5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3</a:t>
            </a:r>
            <a:r>
              <a:rPr sz="1700" spc="-2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ay</a:t>
            </a:r>
            <a:r>
              <a:rPr sz="1700" spc="-1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içinde</a:t>
            </a:r>
            <a:r>
              <a:rPr sz="1700" spc="-5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anormal</a:t>
            </a:r>
            <a:endParaRPr sz="1700">
              <a:latin typeface="Calibri"/>
              <a:cs typeface="Calibri"/>
            </a:endParaRPr>
          </a:p>
          <a:p>
            <a:pPr marL="698500">
              <a:lnSpc>
                <a:spcPct val="100000"/>
              </a:lnSpc>
              <a:spcBef>
                <a:spcPts val="610"/>
              </a:spcBef>
            </a:pPr>
            <a:r>
              <a:rPr sz="1700" dirty="0">
                <a:latin typeface="Calibri"/>
                <a:cs typeface="Calibri"/>
              </a:rPr>
              <a:t>metabolik</a:t>
            </a:r>
            <a:r>
              <a:rPr sz="1700" spc="-8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aktivite</a:t>
            </a:r>
            <a:endParaRPr sz="17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1655"/>
              </a:spcBef>
              <a:buFont typeface="Arial MT"/>
              <a:buChar char="•"/>
              <a:tabLst>
                <a:tab pos="240665" algn="l"/>
              </a:tabLst>
            </a:pPr>
            <a:r>
              <a:rPr sz="2000" dirty="0">
                <a:latin typeface="Calibri"/>
                <a:cs typeface="Calibri"/>
              </a:rPr>
              <a:t>Fizik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muayenede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daha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önce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olmayan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bir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yetersizlik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üfürümü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duyulması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(ekoakrdiyografi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imkanı</a:t>
            </a:r>
            <a:endParaRPr sz="200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  <a:spcBef>
                <a:spcPts val="720"/>
              </a:spcBef>
            </a:pPr>
            <a:r>
              <a:rPr sz="2000" spc="-10" dirty="0">
                <a:latin typeface="Calibri"/>
                <a:cs typeface="Calibri"/>
              </a:rPr>
              <a:t>yoksa)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34950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105"/>
              </a:spcBef>
            </a:pPr>
            <a:r>
              <a:rPr spc="-55" dirty="0"/>
              <a:t>Tanı</a:t>
            </a:r>
            <a:r>
              <a:rPr spc="-80" dirty="0"/>
              <a:t> </a:t>
            </a:r>
            <a:r>
              <a:rPr dirty="0"/>
              <a:t>Kriterleri</a:t>
            </a:r>
            <a:r>
              <a:rPr spc="-95" dirty="0"/>
              <a:t> </a:t>
            </a:r>
            <a:r>
              <a:rPr dirty="0"/>
              <a:t>(2023</a:t>
            </a:r>
            <a:r>
              <a:rPr spc="-110" dirty="0"/>
              <a:t> </a:t>
            </a:r>
            <a:r>
              <a:rPr dirty="0"/>
              <a:t>ESC</a:t>
            </a:r>
            <a:r>
              <a:rPr spc="-80" dirty="0"/>
              <a:t> </a:t>
            </a:r>
            <a:r>
              <a:rPr dirty="0"/>
              <a:t>–</a:t>
            </a:r>
            <a:r>
              <a:rPr spc="-85" dirty="0"/>
              <a:t> </a:t>
            </a:r>
            <a:r>
              <a:rPr dirty="0"/>
              <a:t>Modifiye</a:t>
            </a:r>
            <a:r>
              <a:rPr spc="-95" dirty="0"/>
              <a:t> </a:t>
            </a:r>
            <a:r>
              <a:rPr spc="-10" dirty="0"/>
              <a:t>Duke)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100"/>
              </a:spcBef>
            </a:pPr>
            <a:r>
              <a:rPr dirty="0"/>
              <a:t>Kesin</a:t>
            </a:r>
            <a:r>
              <a:rPr spc="-100" dirty="0"/>
              <a:t> </a:t>
            </a:r>
            <a:r>
              <a:rPr spc="-20" dirty="0"/>
              <a:t>tanı</a:t>
            </a:r>
          </a:p>
          <a:p>
            <a:pPr>
              <a:lnSpc>
                <a:spcPct val="100000"/>
              </a:lnSpc>
              <a:spcBef>
                <a:spcPts val="610"/>
              </a:spcBef>
            </a:pPr>
            <a:endParaRPr spc="-20" dirty="0"/>
          </a:p>
          <a:p>
            <a:pPr algn="ctr">
              <a:lnSpc>
                <a:spcPct val="100000"/>
              </a:lnSpc>
            </a:pPr>
            <a:r>
              <a:rPr sz="2200" spc="-10" dirty="0"/>
              <a:t>Patolojik</a:t>
            </a:r>
            <a:r>
              <a:rPr sz="2200" spc="-60" dirty="0"/>
              <a:t> </a:t>
            </a:r>
            <a:r>
              <a:rPr sz="2200" spc="-20" dirty="0"/>
              <a:t>tanı</a:t>
            </a:r>
            <a:endParaRPr sz="2200"/>
          </a:p>
          <a:p>
            <a:pPr algn="ctr">
              <a:lnSpc>
                <a:spcPct val="100000"/>
              </a:lnSpc>
              <a:spcBef>
                <a:spcPts val="2055"/>
              </a:spcBef>
            </a:pPr>
            <a:r>
              <a:rPr sz="2200" b="0" spc="-20" dirty="0">
                <a:latin typeface="Calibri"/>
                <a:cs typeface="Calibri"/>
              </a:rPr>
              <a:t>Veya</a:t>
            </a:r>
            <a:endParaRPr sz="22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2065"/>
              </a:spcBef>
            </a:pPr>
            <a:r>
              <a:rPr sz="2200" dirty="0"/>
              <a:t>Klinik</a:t>
            </a:r>
            <a:r>
              <a:rPr sz="2200" spc="-60" dirty="0"/>
              <a:t> </a:t>
            </a:r>
            <a:r>
              <a:rPr sz="2200" dirty="0"/>
              <a:t>tanı</a:t>
            </a:r>
            <a:r>
              <a:rPr sz="2200" spc="-25" dirty="0"/>
              <a:t> </a:t>
            </a:r>
            <a:r>
              <a:rPr sz="2200" spc="-10" dirty="0"/>
              <a:t>kriterlerinden;</a:t>
            </a:r>
            <a:endParaRPr sz="2200"/>
          </a:p>
          <a:p>
            <a:pPr algn="ctr">
              <a:lnSpc>
                <a:spcPct val="100000"/>
              </a:lnSpc>
              <a:spcBef>
                <a:spcPts val="2050"/>
              </a:spcBef>
            </a:pPr>
            <a:r>
              <a:rPr sz="2200" b="0" dirty="0">
                <a:latin typeface="Calibri"/>
                <a:cs typeface="Calibri"/>
              </a:rPr>
              <a:t>2</a:t>
            </a:r>
            <a:r>
              <a:rPr sz="2200" b="0" spc="-5" dirty="0">
                <a:latin typeface="Calibri"/>
                <a:cs typeface="Calibri"/>
              </a:rPr>
              <a:t> </a:t>
            </a:r>
            <a:r>
              <a:rPr sz="2200" b="0" spc="-10" dirty="0">
                <a:latin typeface="Calibri"/>
                <a:cs typeface="Calibri"/>
              </a:rPr>
              <a:t>majör</a:t>
            </a:r>
            <a:endParaRPr sz="22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2055"/>
              </a:spcBef>
            </a:pPr>
            <a:r>
              <a:rPr sz="2200" b="0" dirty="0">
                <a:latin typeface="Calibri"/>
                <a:cs typeface="Calibri"/>
              </a:rPr>
              <a:t>1</a:t>
            </a:r>
            <a:r>
              <a:rPr sz="2200" b="0" spc="-20" dirty="0">
                <a:latin typeface="Calibri"/>
                <a:cs typeface="Calibri"/>
              </a:rPr>
              <a:t> </a:t>
            </a:r>
            <a:r>
              <a:rPr sz="2200" b="0" dirty="0">
                <a:latin typeface="Calibri"/>
                <a:cs typeface="Calibri"/>
              </a:rPr>
              <a:t>majör</a:t>
            </a:r>
            <a:r>
              <a:rPr sz="2200" b="0" spc="-5" dirty="0">
                <a:latin typeface="Calibri"/>
                <a:cs typeface="Calibri"/>
              </a:rPr>
              <a:t> </a:t>
            </a:r>
            <a:r>
              <a:rPr sz="2200" b="0" dirty="0">
                <a:latin typeface="Calibri"/>
                <a:cs typeface="Calibri"/>
              </a:rPr>
              <a:t>+</a:t>
            </a:r>
            <a:r>
              <a:rPr sz="2200" b="0" spc="-15" dirty="0">
                <a:latin typeface="Calibri"/>
                <a:cs typeface="Calibri"/>
              </a:rPr>
              <a:t> </a:t>
            </a:r>
            <a:r>
              <a:rPr sz="2200" b="0" dirty="0">
                <a:latin typeface="Calibri"/>
                <a:cs typeface="Calibri"/>
              </a:rPr>
              <a:t>3</a:t>
            </a:r>
            <a:r>
              <a:rPr sz="2200" b="0" spc="-15" dirty="0">
                <a:latin typeface="Calibri"/>
                <a:cs typeface="Calibri"/>
              </a:rPr>
              <a:t> </a:t>
            </a:r>
            <a:r>
              <a:rPr sz="2200" b="0" spc="-10" dirty="0">
                <a:latin typeface="Calibri"/>
                <a:cs typeface="Calibri"/>
              </a:rPr>
              <a:t>minör</a:t>
            </a:r>
            <a:endParaRPr sz="22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2065"/>
              </a:spcBef>
            </a:pPr>
            <a:r>
              <a:rPr sz="2200" b="0" dirty="0">
                <a:latin typeface="Calibri"/>
                <a:cs typeface="Calibri"/>
              </a:rPr>
              <a:t>5</a:t>
            </a:r>
            <a:r>
              <a:rPr sz="2200" b="0" spc="-5" dirty="0">
                <a:latin typeface="Calibri"/>
                <a:cs typeface="Calibri"/>
              </a:rPr>
              <a:t> </a:t>
            </a:r>
            <a:r>
              <a:rPr sz="2200" b="0" spc="-10" dirty="0">
                <a:latin typeface="Calibri"/>
                <a:cs typeface="Calibri"/>
              </a:rPr>
              <a:t>minör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906259" y="2080971"/>
            <a:ext cx="3717290" cy="285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alibri"/>
                <a:cs typeface="Calibri"/>
              </a:rPr>
              <a:t>Olası</a:t>
            </a:r>
            <a:r>
              <a:rPr sz="2400" b="1" spc="-50" dirty="0">
                <a:latin typeface="Calibri"/>
                <a:cs typeface="Calibri"/>
              </a:rPr>
              <a:t> </a:t>
            </a:r>
            <a:r>
              <a:rPr sz="2400" b="1" spc="-20" dirty="0">
                <a:latin typeface="Calibri"/>
                <a:cs typeface="Calibri"/>
              </a:rPr>
              <a:t>tanı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19"/>
              </a:spcBef>
            </a:pPr>
            <a:endParaRPr sz="2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2800" b="1" dirty="0">
                <a:latin typeface="Calibri"/>
                <a:cs typeface="Calibri"/>
              </a:rPr>
              <a:t>Klinik</a:t>
            </a:r>
            <a:r>
              <a:rPr sz="2800" b="1" spc="-4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tanı</a:t>
            </a:r>
            <a:r>
              <a:rPr sz="2800" b="1" spc="-7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kriterlerinden;</a:t>
            </a:r>
            <a:endParaRPr sz="2800">
              <a:latin typeface="Calibri"/>
              <a:cs typeface="Calibri"/>
            </a:endParaRPr>
          </a:p>
          <a:p>
            <a:pPr marL="1270" algn="ctr">
              <a:lnSpc>
                <a:spcPct val="100000"/>
              </a:lnSpc>
              <a:spcBef>
                <a:spcPts val="2675"/>
              </a:spcBef>
            </a:pPr>
            <a:r>
              <a:rPr sz="2800" dirty="0">
                <a:latin typeface="Calibri"/>
                <a:cs typeface="Calibri"/>
              </a:rPr>
              <a:t>1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majör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+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1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minör</a:t>
            </a:r>
            <a:endParaRPr sz="2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2690"/>
              </a:spcBef>
            </a:pPr>
            <a:r>
              <a:rPr sz="2800" dirty="0">
                <a:latin typeface="Calibri"/>
                <a:cs typeface="Calibri"/>
              </a:rPr>
              <a:t>3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minör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311848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60" dirty="0"/>
              <a:t>Tedavi</a:t>
            </a:r>
            <a:r>
              <a:rPr spc="-75" dirty="0"/>
              <a:t> </a:t>
            </a:r>
            <a:r>
              <a:rPr dirty="0"/>
              <a:t>–</a:t>
            </a:r>
            <a:r>
              <a:rPr spc="-80" dirty="0"/>
              <a:t> </a:t>
            </a:r>
            <a:r>
              <a:rPr spc="-55" dirty="0"/>
              <a:t>Takip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983689"/>
            <a:ext cx="9608185" cy="3238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0029" indent="-227329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240029" algn="l"/>
              </a:tabLst>
            </a:pPr>
            <a:r>
              <a:rPr sz="2800" spc="-25" dirty="0">
                <a:latin typeface="Calibri"/>
                <a:cs typeface="Calibri"/>
              </a:rPr>
              <a:t>4-</a:t>
            </a:r>
            <a:r>
              <a:rPr sz="2800" dirty="0">
                <a:latin typeface="Calibri"/>
                <a:cs typeface="Calibri"/>
              </a:rPr>
              <a:t>6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hafta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süren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antibiyoterapi</a:t>
            </a:r>
            <a:endParaRPr sz="2800">
              <a:latin typeface="Calibri"/>
              <a:cs typeface="Calibri"/>
            </a:endParaRPr>
          </a:p>
          <a:p>
            <a:pPr marL="697230" lvl="1" indent="-227329">
              <a:lnSpc>
                <a:spcPct val="100000"/>
              </a:lnSpc>
              <a:spcBef>
                <a:spcPts val="2050"/>
              </a:spcBef>
              <a:buFont typeface="Arial MT"/>
              <a:buChar char="•"/>
              <a:tabLst>
                <a:tab pos="697230" algn="l"/>
              </a:tabLst>
            </a:pPr>
            <a:r>
              <a:rPr sz="2400" spc="-10" dirty="0">
                <a:latin typeface="Calibri"/>
                <a:cs typeface="Calibri"/>
              </a:rPr>
              <a:t>Baktereminin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sona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erdiği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dokümante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edilmeli</a:t>
            </a:r>
            <a:endParaRPr sz="2400">
              <a:latin typeface="Calibri"/>
              <a:cs typeface="Calibri"/>
            </a:endParaRPr>
          </a:p>
          <a:p>
            <a:pPr marL="240029" marR="584200" indent="-227329">
              <a:lnSpc>
                <a:spcPct val="150100"/>
              </a:lnSpc>
              <a:spcBef>
                <a:spcPts val="890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10" dirty="0">
                <a:latin typeface="Calibri"/>
                <a:cs typeface="Calibri"/>
              </a:rPr>
              <a:t>Parenteral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tedaviden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oral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tedaviye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geçiş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için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ekokardiyografik 	</a:t>
            </a:r>
            <a:r>
              <a:rPr sz="2800" dirty="0">
                <a:latin typeface="Calibri"/>
                <a:cs typeface="Calibri"/>
              </a:rPr>
              <a:t>değerlendirme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yapılmalı</a:t>
            </a:r>
            <a:endParaRPr sz="28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2680"/>
              </a:spcBef>
              <a:buFont typeface="Arial MT"/>
              <a:buChar char="•"/>
              <a:tabLst>
                <a:tab pos="240029" algn="l"/>
              </a:tabLst>
            </a:pPr>
            <a:r>
              <a:rPr sz="2800" dirty="0">
                <a:latin typeface="Calibri"/>
                <a:cs typeface="Calibri"/>
              </a:rPr>
              <a:t>Gerekli</a:t>
            </a:r>
            <a:r>
              <a:rPr sz="2800" spc="-1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durumlarda</a:t>
            </a:r>
            <a:r>
              <a:rPr sz="2800" spc="-11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vakit</a:t>
            </a:r>
            <a:r>
              <a:rPr sz="2800" b="1" spc="-11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kaybetmeden</a:t>
            </a:r>
            <a:r>
              <a:rPr sz="2800" b="1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cerrahiye</a:t>
            </a:r>
            <a:r>
              <a:rPr sz="2800" spc="-10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yönlendirilmeli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349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Cerrahi</a:t>
            </a:r>
            <a:r>
              <a:rPr spc="-160" dirty="0"/>
              <a:t> </a:t>
            </a:r>
            <a:r>
              <a:rPr spc="-10" dirty="0"/>
              <a:t>Endikasyonları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56830"/>
            <a:ext cx="7939405" cy="4265295"/>
          </a:xfrm>
          <a:prstGeom prst="rect">
            <a:avLst/>
          </a:prstGeom>
        </p:spPr>
        <p:txBody>
          <a:bodyPr vert="horz" wrap="square" lIns="0" tIns="48894" rIns="0" bIns="0" rtlCol="0">
            <a:spAutoFit/>
          </a:bodyPr>
          <a:lstStyle/>
          <a:p>
            <a:pPr marL="240029" indent="-227329">
              <a:lnSpc>
                <a:spcPct val="100000"/>
              </a:lnSpc>
              <a:spcBef>
                <a:spcPts val="384"/>
              </a:spcBef>
              <a:buFont typeface="Arial MT"/>
              <a:buChar char="•"/>
              <a:tabLst>
                <a:tab pos="240029" algn="l"/>
              </a:tabLst>
            </a:pPr>
            <a:r>
              <a:rPr sz="2800" dirty="0">
                <a:latin typeface="Calibri"/>
                <a:cs typeface="Calibri"/>
              </a:rPr>
              <a:t>Kalp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yetmezliği</a:t>
            </a:r>
            <a:endParaRPr sz="2800">
              <a:latin typeface="Calibri"/>
              <a:cs typeface="Calibri"/>
            </a:endParaRPr>
          </a:p>
          <a:p>
            <a:pPr marL="697230" lvl="1" indent="-227329">
              <a:lnSpc>
                <a:spcPct val="100000"/>
              </a:lnSpc>
              <a:spcBef>
                <a:spcPts val="245"/>
              </a:spcBef>
              <a:buFont typeface="Arial MT"/>
              <a:buChar char="•"/>
              <a:tabLst>
                <a:tab pos="697230" algn="l"/>
              </a:tabLst>
            </a:pPr>
            <a:r>
              <a:rPr sz="2400" spc="-10" dirty="0">
                <a:latin typeface="Calibri"/>
                <a:cs typeface="Calibri"/>
              </a:rPr>
              <a:t>Kardiyojenik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şok,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pulmoner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ödem</a:t>
            </a:r>
            <a:endParaRPr sz="2400">
              <a:latin typeface="Calibri"/>
              <a:cs typeface="Calibri"/>
            </a:endParaRPr>
          </a:p>
          <a:p>
            <a:pPr marL="697230" lvl="1" indent="-227329">
              <a:lnSpc>
                <a:spcPct val="100000"/>
              </a:lnSpc>
              <a:spcBef>
                <a:spcPts val="215"/>
              </a:spcBef>
              <a:buFont typeface="Arial MT"/>
              <a:buChar char="•"/>
              <a:tabLst>
                <a:tab pos="697230" algn="l"/>
              </a:tabLst>
            </a:pPr>
            <a:r>
              <a:rPr sz="2400" dirty="0">
                <a:latin typeface="Calibri"/>
                <a:cs typeface="Calibri"/>
              </a:rPr>
              <a:t>Hemodinamik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instabilite</a:t>
            </a:r>
            <a:endParaRPr sz="24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635"/>
              </a:spcBef>
              <a:buFont typeface="Arial MT"/>
              <a:buChar char="•"/>
              <a:tabLst>
                <a:tab pos="240029" algn="l"/>
              </a:tabLst>
            </a:pPr>
            <a:r>
              <a:rPr sz="2800" spc="-35" dirty="0">
                <a:latin typeface="Calibri"/>
                <a:cs typeface="Calibri"/>
              </a:rPr>
              <a:t>Tedavi</a:t>
            </a:r>
            <a:r>
              <a:rPr sz="2800" spc="-10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edilemeyen</a:t>
            </a:r>
            <a:r>
              <a:rPr sz="2800" spc="-1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bakteremi</a:t>
            </a:r>
            <a:endParaRPr sz="2800">
              <a:latin typeface="Calibri"/>
              <a:cs typeface="Calibri"/>
            </a:endParaRPr>
          </a:p>
          <a:p>
            <a:pPr marL="697230" lvl="1" indent="-227329">
              <a:lnSpc>
                <a:spcPct val="100000"/>
              </a:lnSpc>
              <a:spcBef>
                <a:spcPts val="240"/>
              </a:spcBef>
              <a:buFont typeface="Arial MT"/>
              <a:buChar char="•"/>
              <a:tabLst>
                <a:tab pos="697230" algn="l"/>
              </a:tabLst>
            </a:pPr>
            <a:r>
              <a:rPr sz="2400" dirty="0">
                <a:latin typeface="Calibri"/>
                <a:cs typeface="Calibri"/>
              </a:rPr>
              <a:t>Septik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emboliler,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mikotik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anevrizma,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abse</a:t>
            </a:r>
            <a:endParaRPr sz="2400">
              <a:latin typeface="Calibri"/>
              <a:cs typeface="Calibri"/>
            </a:endParaRPr>
          </a:p>
          <a:p>
            <a:pPr marL="697230" lvl="1" indent="-227329">
              <a:lnSpc>
                <a:spcPct val="100000"/>
              </a:lnSpc>
              <a:spcBef>
                <a:spcPts val="209"/>
              </a:spcBef>
              <a:buFont typeface="Arial MT"/>
              <a:buChar char="•"/>
              <a:tabLst>
                <a:tab pos="697230" algn="l"/>
              </a:tabLst>
            </a:pPr>
            <a:r>
              <a:rPr sz="2400" dirty="0">
                <a:latin typeface="Calibri"/>
                <a:cs typeface="Calibri"/>
              </a:rPr>
              <a:t>Israrlı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kültür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üremeleri</a:t>
            </a:r>
            <a:endParaRPr sz="2400">
              <a:latin typeface="Calibri"/>
              <a:cs typeface="Calibri"/>
            </a:endParaRPr>
          </a:p>
          <a:p>
            <a:pPr marL="697230" lvl="1" indent="-227329">
              <a:lnSpc>
                <a:spcPct val="100000"/>
              </a:lnSpc>
              <a:spcBef>
                <a:spcPts val="215"/>
              </a:spcBef>
              <a:buFont typeface="Arial MT"/>
              <a:buChar char="•"/>
              <a:tabLst>
                <a:tab pos="697230" algn="l"/>
              </a:tabLst>
            </a:pPr>
            <a:r>
              <a:rPr sz="2400" dirty="0">
                <a:latin typeface="Calibri"/>
                <a:cs typeface="Calibri"/>
              </a:rPr>
              <a:t>S.aureus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ve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non-</a:t>
            </a:r>
            <a:r>
              <a:rPr sz="2400" dirty="0">
                <a:latin typeface="Calibri"/>
                <a:cs typeface="Calibri"/>
              </a:rPr>
              <a:t>HACEK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grubu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gram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negatif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basil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üremeleri</a:t>
            </a:r>
            <a:endParaRPr sz="24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630"/>
              </a:spcBef>
              <a:buFont typeface="Arial MT"/>
              <a:buChar char="•"/>
              <a:tabLst>
                <a:tab pos="240029" algn="l"/>
              </a:tabLst>
            </a:pPr>
            <a:r>
              <a:rPr sz="2800" spc="-10" dirty="0">
                <a:latin typeface="Calibri"/>
                <a:cs typeface="Calibri"/>
              </a:rPr>
              <a:t>Yüksek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emboli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riski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taşıyan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vejetasyonlar</a:t>
            </a:r>
            <a:endParaRPr sz="2800">
              <a:latin typeface="Calibri"/>
              <a:cs typeface="Calibri"/>
            </a:endParaRPr>
          </a:p>
          <a:p>
            <a:pPr marL="697230" lvl="1" indent="-227329">
              <a:lnSpc>
                <a:spcPct val="100000"/>
              </a:lnSpc>
              <a:spcBef>
                <a:spcPts val="250"/>
              </a:spcBef>
              <a:buFont typeface="Arial MT"/>
              <a:buChar char="•"/>
              <a:tabLst>
                <a:tab pos="697230" algn="l"/>
              </a:tabLst>
            </a:pPr>
            <a:r>
              <a:rPr sz="2400" dirty="0">
                <a:latin typeface="Calibri"/>
                <a:cs typeface="Calibri"/>
              </a:rPr>
              <a:t>&gt;10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mm</a:t>
            </a:r>
            <a:endParaRPr sz="2400">
              <a:latin typeface="Calibri"/>
              <a:cs typeface="Calibri"/>
            </a:endParaRPr>
          </a:p>
          <a:p>
            <a:pPr marL="697230" lvl="1" indent="-227329">
              <a:lnSpc>
                <a:spcPct val="100000"/>
              </a:lnSpc>
              <a:spcBef>
                <a:spcPts val="215"/>
              </a:spcBef>
              <a:buFont typeface="Arial MT"/>
              <a:buChar char="•"/>
              <a:tabLst>
                <a:tab pos="697230" algn="l"/>
              </a:tabLst>
            </a:pPr>
            <a:r>
              <a:rPr sz="2400" dirty="0">
                <a:latin typeface="Calibri"/>
                <a:cs typeface="Calibri"/>
              </a:rPr>
              <a:t>Emboli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semptomları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349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Koruyucu</a:t>
            </a:r>
            <a:r>
              <a:rPr spc="-75" dirty="0"/>
              <a:t> </a:t>
            </a:r>
            <a:r>
              <a:rPr dirty="0"/>
              <a:t>önlemler</a:t>
            </a:r>
            <a:r>
              <a:rPr spc="-75" dirty="0"/>
              <a:t> </a:t>
            </a:r>
            <a:r>
              <a:rPr dirty="0"/>
              <a:t>ve</a:t>
            </a:r>
            <a:r>
              <a:rPr spc="-60" dirty="0"/>
              <a:t> </a:t>
            </a:r>
            <a:r>
              <a:rPr spc="-10" dirty="0"/>
              <a:t>profilaksi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983689"/>
            <a:ext cx="9712960" cy="30060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0029" indent="-227329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240029" algn="l"/>
              </a:tabLst>
            </a:pPr>
            <a:r>
              <a:rPr sz="2800" dirty="0">
                <a:latin typeface="Calibri"/>
                <a:cs typeface="Calibri"/>
              </a:rPr>
              <a:t>Altta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yatan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risk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faktörünün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ortadan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kaldırılması</a:t>
            </a:r>
            <a:endParaRPr sz="28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2680"/>
              </a:spcBef>
              <a:buFont typeface="Arial MT"/>
              <a:buChar char="•"/>
              <a:tabLst>
                <a:tab pos="240029" algn="l"/>
              </a:tabLst>
            </a:pPr>
            <a:r>
              <a:rPr sz="2800" dirty="0">
                <a:latin typeface="Calibri"/>
                <a:cs typeface="Calibri"/>
              </a:rPr>
              <a:t>Olası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baktereminin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önlenmesi</a:t>
            </a:r>
            <a:endParaRPr sz="2800">
              <a:latin typeface="Calibri"/>
              <a:cs typeface="Calibri"/>
            </a:endParaRPr>
          </a:p>
          <a:p>
            <a:pPr marL="697230" lvl="1" indent="-227329">
              <a:lnSpc>
                <a:spcPct val="100000"/>
              </a:lnSpc>
              <a:spcBef>
                <a:spcPts val="2045"/>
              </a:spcBef>
              <a:buFont typeface="Arial MT"/>
              <a:buChar char="•"/>
              <a:tabLst>
                <a:tab pos="697230" algn="l"/>
              </a:tabLst>
            </a:pPr>
            <a:r>
              <a:rPr sz="2400" spc="-10" dirty="0">
                <a:latin typeface="Calibri"/>
                <a:cs typeface="Calibri"/>
              </a:rPr>
              <a:t>Ağız-</a:t>
            </a:r>
            <a:r>
              <a:rPr sz="2400" dirty="0">
                <a:latin typeface="Calibri"/>
                <a:cs typeface="Calibri"/>
              </a:rPr>
              <a:t>diş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hijyeni,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yara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bakımı,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akılcı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antibiyotik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kullanımı</a:t>
            </a:r>
            <a:endParaRPr sz="2400">
              <a:latin typeface="Calibri"/>
              <a:cs typeface="Calibri"/>
            </a:endParaRPr>
          </a:p>
          <a:p>
            <a:pPr marL="697230" lvl="1" indent="-227329">
              <a:lnSpc>
                <a:spcPct val="100000"/>
              </a:lnSpc>
              <a:spcBef>
                <a:spcPts val="1945"/>
              </a:spcBef>
              <a:buFont typeface="Arial MT"/>
              <a:buChar char="•"/>
              <a:tabLst>
                <a:tab pos="697230" algn="l"/>
              </a:tabLst>
            </a:pPr>
            <a:r>
              <a:rPr sz="2400" dirty="0">
                <a:latin typeface="Calibri"/>
                <a:cs typeface="Calibri"/>
              </a:rPr>
              <a:t>Diş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prosedürleri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ve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intrakardiyak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cihazlı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hastalarda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diğer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cerrahiler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öncesi</a:t>
            </a:r>
            <a:endParaRPr sz="2400">
              <a:latin typeface="Calibri"/>
              <a:cs typeface="Calibri"/>
            </a:endParaRPr>
          </a:p>
          <a:p>
            <a:pPr marL="698500">
              <a:lnSpc>
                <a:spcPct val="100000"/>
              </a:lnSpc>
              <a:spcBef>
                <a:spcPts val="1440"/>
              </a:spcBef>
            </a:pPr>
            <a:r>
              <a:rPr sz="2400" dirty="0">
                <a:latin typeface="Calibri"/>
                <a:cs typeface="Calibri"/>
              </a:rPr>
              <a:t>profilaktik</a:t>
            </a:r>
            <a:r>
              <a:rPr sz="2400" spc="-11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antibiyotik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349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Klinik</a:t>
            </a:r>
            <a:r>
              <a:rPr spc="-85" dirty="0"/>
              <a:t> </a:t>
            </a:r>
            <a:r>
              <a:rPr spc="-20" dirty="0"/>
              <a:t>Seyir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7378" y="1937969"/>
            <a:ext cx="438023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029" indent="-227329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40029" algn="l"/>
              </a:tabLst>
            </a:pPr>
            <a:r>
              <a:rPr sz="2400" dirty="0">
                <a:latin typeface="Calibri"/>
                <a:cs typeface="Calibri"/>
              </a:rPr>
              <a:t>Hasta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enfekti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endokardit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tanısıyla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5978" y="2304414"/>
            <a:ext cx="3807460" cy="1049655"/>
          </a:xfrm>
          <a:prstGeom prst="rect">
            <a:avLst/>
          </a:prstGeom>
        </p:spPr>
        <p:txBody>
          <a:bodyPr vert="horz" wrap="square" lIns="0" tIns="1587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0"/>
              </a:spcBef>
            </a:pPr>
            <a:r>
              <a:rPr sz="2400" dirty="0">
                <a:latin typeface="Calibri"/>
                <a:cs typeface="Calibri"/>
              </a:rPr>
              <a:t>başlanan</a:t>
            </a:r>
            <a:r>
              <a:rPr sz="2400" spc="-10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antibiyoterapisinin</a:t>
            </a:r>
            <a:r>
              <a:rPr sz="2400" spc="-12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4.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55"/>
              </a:spcBef>
            </a:pPr>
            <a:r>
              <a:rPr sz="2400" spc="-10" dirty="0">
                <a:latin typeface="Calibri"/>
                <a:cs typeface="Calibri"/>
              </a:rPr>
              <a:t>haftasında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7378" y="3601592"/>
            <a:ext cx="4900295" cy="15436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029" indent="-227329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40029" algn="l"/>
              </a:tabLst>
            </a:pPr>
            <a:r>
              <a:rPr sz="2400" dirty="0">
                <a:latin typeface="Calibri"/>
                <a:cs typeface="Calibri"/>
              </a:rPr>
              <a:t>Kültür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üremesi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devam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etmedi</a:t>
            </a:r>
            <a:endParaRPr sz="24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2160"/>
              </a:spcBef>
              <a:buFont typeface="Arial MT"/>
              <a:buChar char="•"/>
              <a:tabLst>
                <a:tab pos="240029" algn="l"/>
              </a:tabLst>
            </a:pPr>
            <a:r>
              <a:rPr sz="2400" dirty="0">
                <a:latin typeface="Calibri"/>
                <a:cs typeface="Calibri"/>
              </a:rPr>
              <a:t>Sol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kalp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boşluklarında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genişleme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ve</a:t>
            </a:r>
            <a:endParaRPr sz="240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  <a:spcBef>
                <a:spcPts val="1150"/>
              </a:spcBef>
            </a:pPr>
            <a:r>
              <a:rPr sz="2400" dirty="0">
                <a:latin typeface="Calibri"/>
                <a:cs typeface="Calibri"/>
              </a:rPr>
              <a:t>ileri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derece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75" dirty="0">
                <a:latin typeface="Calibri"/>
                <a:cs typeface="Calibri"/>
              </a:rPr>
              <a:t>AY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sebebiyle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cerrahi</a:t>
            </a:r>
            <a:r>
              <a:rPr sz="2400" b="1" spc="-8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planı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7378" y="5392623"/>
            <a:ext cx="3970020" cy="10299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029" indent="-227329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40029" algn="l"/>
              </a:tabLst>
            </a:pPr>
            <a:r>
              <a:rPr sz="2400" dirty="0">
                <a:latin typeface="Calibri"/>
                <a:cs typeface="Calibri"/>
              </a:rPr>
              <a:t>Ateşi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yok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ancak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AFR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dalgalı</a:t>
            </a:r>
            <a:endParaRPr sz="24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2145"/>
              </a:spcBef>
              <a:buFont typeface="Arial MT"/>
              <a:buChar char="•"/>
              <a:tabLst>
                <a:tab pos="240029" algn="l"/>
              </a:tabLst>
            </a:pPr>
            <a:r>
              <a:rPr sz="2400" dirty="0">
                <a:latin typeface="Calibri"/>
                <a:cs typeface="Calibri"/>
              </a:rPr>
              <a:t>Lupus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açısından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tetkik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ediliyor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5216652" y="2606039"/>
            <a:ext cx="6908800" cy="3237230"/>
            <a:chOff x="5216652" y="2606039"/>
            <a:chExt cx="6908800" cy="3237230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16652" y="2606039"/>
              <a:ext cx="6874116" cy="3236976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0952988" y="2606039"/>
              <a:ext cx="1172210" cy="646430"/>
            </a:xfrm>
            <a:custGeom>
              <a:avLst/>
              <a:gdLst/>
              <a:ahLst/>
              <a:cxnLst/>
              <a:rect l="l" t="t" r="r" b="b"/>
              <a:pathLst>
                <a:path w="1172209" h="646429">
                  <a:moveTo>
                    <a:pt x="1171955" y="0"/>
                  </a:moveTo>
                  <a:lnTo>
                    <a:pt x="0" y="0"/>
                  </a:lnTo>
                  <a:lnTo>
                    <a:pt x="0" y="646176"/>
                  </a:lnTo>
                  <a:lnTo>
                    <a:pt x="1171955" y="646176"/>
                  </a:lnTo>
                  <a:lnTo>
                    <a:pt x="117195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1033252" y="2624073"/>
            <a:ext cx="8864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99085" algn="l"/>
              </a:tabLst>
            </a:pPr>
            <a:r>
              <a:rPr sz="1800" spc="-10" dirty="0">
                <a:solidFill>
                  <a:srgbClr val="FF0000"/>
                </a:solidFill>
                <a:latin typeface="Calibri"/>
                <a:cs typeface="Calibri"/>
              </a:rPr>
              <a:t>Sedim</a:t>
            </a:r>
            <a:endParaRPr sz="18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Font typeface="Arial MT"/>
              <a:buChar char="•"/>
              <a:tabLst>
                <a:tab pos="299085" algn="l"/>
              </a:tabLst>
            </a:pPr>
            <a:r>
              <a:rPr sz="1800" spc="-25" dirty="0">
                <a:solidFill>
                  <a:srgbClr val="006FC0"/>
                </a:solidFill>
                <a:latin typeface="Calibri"/>
                <a:cs typeface="Calibri"/>
              </a:rPr>
              <a:t>CRP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988811" y="5787338"/>
            <a:ext cx="4330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3.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25" dirty="0">
                <a:latin typeface="Calibri"/>
                <a:cs typeface="Calibri"/>
              </a:rPr>
              <a:t>Gün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917817" y="5787338"/>
            <a:ext cx="4330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7.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25" dirty="0">
                <a:latin typeface="Calibri"/>
                <a:cs typeface="Calibri"/>
              </a:rPr>
              <a:t>Gün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680197" y="5787338"/>
            <a:ext cx="5105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11.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25" dirty="0">
                <a:latin typeface="Calibri"/>
                <a:cs typeface="Calibri"/>
              </a:rPr>
              <a:t>Gün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453119" y="5787338"/>
            <a:ext cx="5105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14.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25" dirty="0">
                <a:latin typeface="Calibri"/>
                <a:cs typeface="Calibri"/>
              </a:rPr>
              <a:t>Gün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382125" y="5787338"/>
            <a:ext cx="5105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16.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25" dirty="0">
                <a:latin typeface="Calibri"/>
                <a:cs typeface="Calibri"/>
              </a:rPr>
              <a:t>Gün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0197465" y="5787338"/>
            <a:ext cx="5105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18.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25" dirty="0">
                <a:latin typeface="Calibri"/>
                <a:cs typeface="Calibri"/>
              </a:rPr>
              <a:t>Gün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0935081" y="5787338"/>
            <a:ext cx="5105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21.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25" dirty="0">
                <a:latin typeface="Calibri"/>
                <a:cs typeface="Calibri"/>
              </a:rPr>
              <a:t>Gün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8768" y="2061717"/>
            <a:ext cx="4952365" cy="3855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20" dirty="0">
                <a:latin typeface="Calibri"/>
                <a:cs typeface="Calibri"/>
              </a:rPr>
              <a:t>Yüksek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Riskli</a:t>
            </a:r>
            <a:r>
              <a:rPr sz="2400" b="1" spc="-5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Popülasyon</a:t>
            </a:r>
            <a:endParaRPr sz="2400" dirty="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90"/>
              </a:spcBef>
              <a:buFont typeface="Arial MT"/>
              <a:buChar char="•"/>
              <a:tabLst>
                <a:tab pos="240029" algn="l"/>
              </a:tabLst>
            </a:pPr>
            <a:r>
              <a:rPr sz="2800" spc="-10" dirty="0">
                <a:latin typeface="Calibri"/>
                <a:cs typeface="Calibri"/>
              </a:rPr>
              <a:t>Protez</a:t>
            </a:r>
            <a:r>
              <a:rPr sz="2800" spc="-10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kapak</a:t>
            </a:r>
            <a:endParaRPr sz="2800" dirty="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325"/>
              </a:spcBef>
              <a:buFont typeface="Arial MT"/>
              <a:buChar char="•"/>
              <a:tabLst>
                <a:tab pos="240029" algn="l"/>
              </a:tabLst>
            </a:pPr>
            <a:r>
              <a:rPr sz="2800" dirty="0">
                <a:latin typeface="Calibri"/>
                <a:cs typeface="Calibri"/>
              </a:rPr>
              <a:t>Geçirilmiş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enfektif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endokardit</a:t>
            </a:r>
            <a:endParaRPr sz="2800" dirty="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340"/>
              </a:spcBef>
              <a:buFont typeface="Arial MT"/>
              <a:buChar char="•"/>
              <a:tabLst>
                <a:tab pos="240029" algn="l"/>
              </a:tabLst>
            </a:pPr>
            <a:r>
              <a:rPr sz="2800" spc="-10" dirty="0">
                <a:latin typeface="Calibri"/>
                <a:cs typeface="Calibri"/>
              </a:rPr>
              <a:t>Kompleks</a:t>
            </a:r>
            <a:r>
              <a:rPr sz="2800" spc="-10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siyanotik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kalp</a:t>
            </a:r>
            <a:r>
              <a:rPr sz="2800" spc="-1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hastalığı</a:t>
            </a:r>
            <a:endParaRPr sz="2800" dirty="0">
              <a:latin typeface="Calibri"/>
              <a:cs typeface="Calibri"/>
            </a:endParaRPr>
          </a:p>
          <a:p>
            <a:pPr marL="240029" marR="754380" indent="-227329">
              <a:lnSpc>
                <a:spcPts val="2690"/>
              </a:lnSpc>
              <a:spcBef>
                <a:spcPts val="969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Cerrahi</a:t>
            </a:r>
            <a:r>
              <a:rPr sz="2800" spc="-10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olarak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düzeltilmiş 	</a:t>
            </a:r>
            <a:r>
              <a:rPr sz="2800" dirty="0">
                <a:latin typeface="Calibri"/>
                <a:cs typeface="Calibri"/>
              </a:rPr>
              <a:t>sistemik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sistemik-</a:t>
            </a:r>
            <a:r>
              <a:rPr sz="2800" spc="-10" dirty="0">
                <a:latin typeface="Calibri"/>
                <a:cs typeface="Calibri"/>
              </a:rPr>
              <a:t>pulmoner 	</a:t>
            </a:r>
            <a:r>
              <a:rPr sz="2800" dirty="0">
                <a:latin typeface="Calibri"/>
                <a:cs typeface="Calibri"/>
              </a:rPr>
              <a:t>arteriyal</a:t>
            </a:r>
            <a:r>
              <a:rPr sz="2800" spc="-10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şantlar</a:t>
            </a:r>
            <a:endParaRPr sz="2800" dirty="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345"/>
              </a:spcBef>
              <a:buFont typeface="Arial MT"/>
              <a:buChar char="•"/>
              <a:tabLst>
                <a:tab pos="240029" algn="l"/>
              </a:tabLst>
            </a:pPr>
            <a:r>
              <a:rPr sz="2800" spc="-20" dirty="0">
                <a:latin typeface="Calibri"/>
                <a:cs typeface="Calibri"/>
              </a:rPr>
              <a:t>İntravasküler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ilaç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kullanımı</a:t>
            </a:r>
            <a:endParaRPr sz="2800" dirty="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335"/>
              </a:spcBef>
              <a:buFont typeface="Arial MT"/>
              <a:buChar char="•"/>
              <a:tabLst>
                <a:tab pos="240029" algn="l"/>
              </a:tabLst>
            </a:pPr>
            <a:r>
              <a:rPr sz="2800" dirty="0">
                <a:latin typeface="Calibri"/>
                <a:cs typeface="Calibri"/>
              </a:rPr>
              <a:t>Santral</a:t>
            </a:r>
            <a:r>
              <a:rPr sz="2800" spc="-1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venöz</a:t>
            </a:r>
            <a:r>
              <a:rPr sz="2800" spc="-13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kateter</a:t>
            </a:r>
            <a:r>
              <a:rPr sz="2800" spc="-14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maruziyeti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51828" y="2061717"/>
            <a:ext cx="4737100" cy="39490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875"/>
              </a:lnSpc>
              <a:spcBef>
                <a:spcPts val="100"/>
              </a:spcBef>
            </a:pPr>
            <a:r>
              <a:rPr sz="2400" b="1" dirty="0">
                <a:latin typeface="Calibri"/>
                <a:cs typeface="Calibri"/>
              </a:rPr>
              <a:t>Orta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Riskli</a:t>
            </a:r>
            <a:r>
              <a:rPr sz="2400" b="1" spc="-5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Popülasyon</a:t>
            </a:r>
            <a:endParaRPr sz="2400">
              <a:latin typeface="Calibri"/>
              <a:cs typeface="Calibri"/>
            </a:endParaRPr>
          </a:p>
          <a:p>
            <a:pPr marL="240029" indent="-227329">
              <a:lnSpc>
                <a:spcPts val="2875"/>
              </a:lnSpc>
              <a:buFont typeface="Arial MT"/>
              <a:buChar char="•"/>
              <a:tabLst>
                <a:tab pos="240029" algn="l"/>
              </a:tabLst>
            </a:pPr>
            <a:r>
              <a:rPr sz="2400" dirty="0">
                <a:latin typeface="Calibri"/>
                <a:cs typeface="Calibri"/>
              </a:rPr>
              <a:t>Düzeltilmemiş</a:t>
            </a:r>
            <a:r>
              <a:rPr sz="2400" spc="-13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PDA</a:t>
            </a:r>
            <a:endParaRPr sz="24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130"/>
              </a:spcBef>
              <a:buFont typeface="Arial MT"/>
              <a:buChar char="•"/>
              <a:tabLst>
                <a:tab pos="240029" algn="l"/>
              </a:tabLst>
            </a:pPr>
            <a:r>
              <a:rPr sz="2400" dirty="0">
                <a:latin typeface="Calibri"/>
                <a:cs typeface="Calibri"/>
              </a:rPr>
              <a:t>Düzeltilmemiş</a:t>
            </a:r>
            <a:r>
              <a:rPr sz="2400" spc="-13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VSD</a:t>
            </a:r>
            <a:endParaRPr sz="2400">
              <a:latin typeface="Calibri"/>
              <a:cs typeface="Calibri"/>
            </a:endParaRPr>
          </a:p>
          <a:p>
            <a:pPr marL="240029" indent="-227329">
              <a:lnSpc>
                <a:spcPts val="2450"/>
              </a:lnSpc>
              <a:spcBef>
                <a:spcPts val="145"/>
              </a:spcBef>
              <a:buFont typeface="Arial MT"/>
              <a:buChar char="•"/>
              <a:tabLst>
                <a:tab pos="240029" algn="l"/>
              </a:tabLst>
            </a:pPr>
            <a:r>
              <a:rPr sz="2400" dirty="0">
                <a:latin typeface="Calibri"/>
                <a:cs typeface="Calibri"/>
              </a:rPr>
              <a:t>Düzeltilmemiş</a:t>
            </a:r>
            <a:r>
              <a:rPr sz="2400" spc="-1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sekundum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olmayan</a:t>
            </a:r>
            <a:endParaRPr sz="2400">
              <a:latin typeface="Calibri"/>
              <a:cs typeface="Calibri"/>
            </a:endParaRPr>
          </a:p>
          <a:p>
            <a:pPr marL="241300">
              <a:lnSpc>
                <a:spcPts val="2450"/>
              </a:lnSpc>
            </a:pPr>
            <a:r>
              <a:rPr sz="2400" spc="-25" dirty="0">
                <a:latin typeface="Calibri"/>
                <a:cs typeface="Calibri"/>
              </a:rPr>
              <a:t>ASD</a:t>
            </a:r>
            <a:endParaRPr sz="24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130"/>
              </a:spcBef>
              <a:buFont typeface="Arial MT"/>
              <a:buChar char="•"/>
              <a:tabLst>
                <a:tab pos="240029" algn="l"/>
              </a:tabLst>
            </a:pPr>
            <a:r>
              <a:rPr sz="2400" dirty="0">
                <a:latin typeface="Calibri"/>
                <a:cs typeface="Calibri"/>
              </a:rPr>
              <a:t>Biküspit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aort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kapağı</a:t>
            </a:r>
            <a:endParaRPr sz="24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135"/>
              </a:spcBef>
              <a:buFont typeface="Arial MT"/>
              <a:buChar char="•"/>
              <a:tabLst>
                <a:tab pos="240029" algn="l"/>
              </a:tabLst>
            </a:pPr>
            <a:r>
              <a:rPr sz="2400" spc="-25" dirty="0">
                <a:latin typeface="Calibri"/>
                <a:cs typeface="Calibri"/>
              </a:rPr>
              <a:t>Yetersizlik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eşlik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eden</a:t>
            </a:r>
            <a:r>
              <a:rPr sz="2400" spc="-25" dirty="0">
                <a:latin typeface="Calibri"/>
                <a:cs typeface="Calibri"/>
              </a:rPr>
              <a:t> MVP</a:t>
            </a:r>
            <a:endParaRPr sz="2400">
              <a:latin typeface="Calibri"/>
              <a:cs typeface="Calibri"/>
            </a:endParaRPr>
          </a:p>
          <a:p>
            <a:pPr marL="240029" indent="-227329">
              <a:lnSpc>
                <a:spcPts val="2450"/>
              </a:lnSpc>
              <a:spcBef>
                <a:spcPts val="145"/>
              </a:spcBef>
              <a:buFont typeface="Arial MT"/>
              <a:buChar char="•"/>
              <a:tabLst>
                <a:tab pos="240029" algn="l"/>
              </a:tabLst>
            </a:pPr>
            <a:r>
              <a:rPr sz="2400" dirty="0">
                <a:latin typeface="Calibri"/>
                <a:cs typeface="Calibri"/>
              </a:rPr>
              <a:t>Romatizmal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hastalıklara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bağlı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mitral-</a:t>
            </a:r>
            <a:endParaRPr sz="2400">
              <a:latin typeface="Calibri"/>
              <a:cs typeface="Calibri"/>
            </a:endParaRPr>
          </a:p>
          <a:p>
            <a:pPr marL="241300">
              <a:lnSpc>
                <a:spcPts val="2450"/>
              </a:lnSpc>
            </a:pPr>
            <a:r>
              <a:rPr sz="2400" dirty="0">
                <a:latin typeface="Calibri"/>
                <a:cs typeface="Calibri"/>
              </a:rPr>
              <a:t>aort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kapak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patolojileri</a:t>
            </a:r>
            <a:endParaRPr sz="24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130"/>
              </a:spcBef>
              <a:buFont typeface="Arial MT"/>
              <a:buChar char="•"/>
              <a:tabLst>
                <a:tab pos="240029" algn="l"/>
              </a:tabLst>
            </a:pPr>
            <a:r>
              <a:rPr sz="2400" dirty="0">
                <a:latin typeface="Calibri"/>
                <a:cs typeface="Calibri"/>
              </a:rPr>
              <a:t>Diğer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edinilmiş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kapak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patolojileri</a:t>
            </a:r>
            <a:endParaRPr sz="24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130"/>
              </a:spcBef>
              <a:buFont typeface="Arial MT"/>
              <a:buChar char="•"/>
              <a:tabLst>
                <a:tab pos="240029" algn="l"/>
              </a:tabLst>
            </a:pPr>
            <a:r>
              <a:rPr sz="2400" dirty="0">
                <a:latin typeface="Calibri"/>
                <a:cs typeface="Calibri"/>
              </a:rPr>
              <a:t>Hipertrofik</a:t>
            </a:r>
            <a:r>
              <a:rPr sz="2400" spc="-10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kardiyomiyopati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349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0" dirty="0"/>
              <a:t>Kazanımlar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07159"/>
            <a:ext cx="10342880" cy="4091304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240029" indent="-227329">
              <a:lnSpc>
                <a:spcPct val="100000"/>
              </a:lnSpc>
              <a:spcBef>
                <a:spcPts val="775"/>
              </a:spcBef>
              <a:buFont typeface="Arial MT"/>
              <a:buChar char="•"/>
              <a:tabLst>
                <a:tab pos="240029" algn="l"/>
              </a:tabLst>
            </a:pPr>
            <a:r>
              <a:rPr sz="2800" dirty="0">
                <a:latin typeface="Calibri"/>
                <a:cs typeface="Calibri"/>
              </a:rPr>
              <a:t>Önemli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komplikasyonları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olan</a:t>
            </a:r>
            <a:r>
              <a:rPr sz="2800" spc="-10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önlenebilir</a:t>
            </a:r>
            <a:r>
              <a:rPr sz="2800" b="1" spc="-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bir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hastalık</a:t>
            </a:r>
            <a:endParaRPr sz="28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675"/>
              </a:spcBef>
              <a:buFont typeface="Arial MT"/>
              <a:buChar char="•"/>
              <a:tabLst>
                <a:tab pos="240029" algn="l"/>
              </a:tabLst>
            </a:pPr>
            <a:r>
              <a:rPr sz="2800" dirty="0">
                <a:latin typeface="Calibri"/>
                <a:cs typeface="Calibri"/>
              </a:rPr>
              <a:t>Önlenebilir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etiyolojik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faktörler</a:t>
            </a:r>
            <a:r>
              <a:rPr sz="2800" spc="-10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her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zaman</a:t>
            </a:r>
            <a:r>
              <a:rPr sz="2800" spc="-10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ekarte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edilmelidir</a:t>
            </a:r>
            <a:endParaRPr sz="2800">
              <a:latin typeface="Calibri"/>
              <a:cs typeface="Calibri"/>
            </a:endParaRPr>
          </a:p>
          <a:p>
            <a:pPr marL="697230" lvl="1" indent="-227329">
              <a:lnSpc>
                <a:spcPct val="100000"/>
              </a:lnSpc>
              <a:spcBef>
                <a:spcPts val="229"/>
              </a:spcBef>
              <a:buFont typeface="Arial MT"/>
              <a:buChar char="•"/>
              <a:tabLst>
                <a:tab pos="697230" algn="l"/>
              </a:tabLst>
            </a:pPr>
            <a:r>
              <a:rPr sz="2400" spc="-10" dirty="0">
                <a:latin typeface="Calibri"/>
                <a:cs typeface="Calibri"/>
              </a:rPr>
              <a:t>Konjenital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defektler,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TPN</a:t>
            </a:r>
            <a:r>
              <a:rPr sz="2400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ihtiyacı</a:t>
            </a:r>
            <a:r>
              <a:rPr sz="2400" spc="-7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ve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kateter</a:t>
            </a:r>
            <a:r>
              <a:rPr sz="2400" spc="-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gerekliliğinin</a:t>
            </a:r>
            <a:r>
              <a:rPr sz="2400" spc="-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ortadan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kalkması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gibi</a:t>
            </a:r>
            <a:endParaRPr sz="2400">
              <a:latin typeface="Calibri"/>
              <a:cs typeface="Calibri"/>
            </a:endParaRPr>
          </a:p>
          <a:p>
            <a:pPr marL="697230" lvl="1" indent="-227329">
              <a:lnSpc>
                <a:spcPts val="2735"/>
              </a:lnSpc>
              <a:spcBef>
                <a:spcPts val="215"/>
              </a:spcBef>
              <a:buFont typeface="Arial MT"/>
              <a:buChar char="•"/>
              <a:tabLst>
                <a:tab pos="697230" algn="l"/>
              </a:tabLst>
            </a:pPr>
            <a:r>
              <a:rPr sz="2400" spc="-10" dirty="0">
                <a:latin typeface="Calibri"/>
                <a:cs typeface="Calibri"/>
              </a:rPr>
              <a:t>Özellikle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riskli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gruplarda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olmak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üzere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tüm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popülasyonda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ağız-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diş</a:t>
            </a:r>
            <a:r>
              <a:rPr sz="2400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hijyeni</a:t>
            </a:r>
            <a:r>
              <a:rPr sz="2400" dirty="0">
                <a:latin typeface="Calibri"/>
                <a:cs typeface="Calibri"/>
              </a:rPr>
              <a:t>,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yara</a:t>
            </a:r>
            <a:endParaRPr sz="2400">
              <a:latin typeface="Calibri"/>
              <a:cs typeface="Calibri"/>
            </a:endParaRPr>
          </a:p>
          <a:p>
            <a:pPr marL="698500">
              <a:lnSpc>
                <a:spcPts val="2735"/>
              </a:lnSpc>
            </a:pPr>
            <a:r>
              <a:rPr sz="2400" dirty="0">
                <a:latin typeface="Calibri"/>
                <a:cs typeface="Calibri"/>
              </a:rPr>
              <a:t>bakımı,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akılcı</a:t>
            </a:r>
            <a:r>
              <a:rPr sz="2400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antibiyotik</a:t>
            </a:r>
            <a:r>
              <a:rPr sz="2400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kullanımı</a:t>
            </a:r>
            <a:endParaRPr sz="24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635"/>
              </a:spcBef>
              <a:buFont typeface="Arial MT"/>
              <a:buChar char="•"/>
              <a:tabLst>
                <a:tab pos="240029" algn="l"/>
              </a:tabLst>
            </a:pPr>
            <a:r>
              <a:rPr sz="2800" dirty="0">
                <a:latin typeface="Calibri"/>
                <a:cs typeface="Calibri"/>
              </a:rPr>
              <a:t>Nonspesifik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semptomlarla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başvurabilir</a:t>
            </a:r>
            <a:endParaRPr sz="2800">
              <a:latin typeface="Calibri"/>
              <a:cs typeface="Calibri"/>
            </a:endParaRPr>
          </a:p>
          <a:p>
            <a:pPr marL="697230" lvl="1" indent="-227329">
              <a:lnSpc>
                <a:spcPct val="100000"/>
              </a:lnSpc>
              <a:spcBef>
                <a:spcPts val="245"/>
              </a:spcBef>
              <a:buFont typeface="Arial MT"/>
              <a:buChar char="•"/>
              <a:tabLst>
                <a:tab pos="697230" algn="l"/>
              </a:tabLst>
            </a:pPr>
            <a:r>
              <a:rPr sz="2400" dirty="0">
                <a:latin typeface="Calibri"/>
                <a:cs typeface="Calibri"/>
              </a:rPr>
              <a:t>Uzamış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ateş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enfektif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endokardit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açısından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mutlaka</a:t>
            </a:r>
            <a:r>
              <a:rPr sz="2400" spc="-10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değerlendirilmeli</a:t>
            </a:r>
            <a:endParaRPr sz="24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630"/>
              </a:spcBef>
              <a:buFont typeface="Arial MT"/>
              <a:buChar char="•"/>
              <a:tabLst>
                <a:tab pos="240029" algn="l"/>
              </a:tabLst>
            </a:pPr>
            <a:r>
              <a:rPr sz="2800" spc="-55" dirty="0">
                <a:latin typeface="Calibri"/>
                <a:cs typeface="Calibri"/>
              </a:rPr>
              <a:t>Tanı-</a:t>
            </a:r>
            <a:r>
              <a:rPr sz="2800" dirty="0">
                <a:latin typeface="Calibri"/>
                <a:cs typeface="Calibri"/>
              </a:rPr>
              <a:t>tedavi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süreci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multidisipliner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yaklaşım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gerektirir</a:t>
            </a:r>
            <a:endParaRPr sz="28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675"/>
              </a:spcBef>
              <a:buFont typeface="Arial MT"/>
              <a:buChar char="•"/>
              <a:tabLst>
                <a:tab pos="240029" algn="l"/>
              </a:tabLst>
            </a:pPr>
            <a:r>
              <a:rPr sz="2800" dirty="0">
                <a:latin typeface="Calibri"/>
                <a:cs typeface="Calibri"/>
              </a:rPr>
              <a:t>İzlemde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koruyucu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önlemler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ve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profilaksi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unutulmamalıdır.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349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40" dirty="0"/>
              <a:t>Kaynakça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825498"/>
            <a:ext cx="10195560" cy="14547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0665" indent="-227965">
              <a:lnSpc>
                <a:spcPts val="1595"/>
              </a:lnSpc>
              <a:spcBef>
                <a:spcPts val="105"/>
              </a:spcBef>
              <a:buFont typeface="Arial MT"/>
              <a:buChar char="•"/>
              <a:tabLst>
                <a:tab pos="240665" algn="l"/>
              </a:tabLst>
            </a:pPr>
            <a:r>
              <a:rPr sz="1400" dirty="0">
                <a:latin typeface="Calibri"/>
                <a:cs typeface="Calibri"/>
              </a:rPr>
              <a:t>Shaddy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RE,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Penny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DJ,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Feltes</a:t>
            </a:r>
            <a:r>
              <a:rPr sz="1400" spc="-45" dirty="0">
                <a:latin typeface="Calibri"/>
                <a:cs typeface="Calibri"/>
              </a:rPr>
              <a:t> TF,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et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al.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Moss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&amp;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Adams’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Heart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Disease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in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Infants,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Children,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and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Adolescents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Including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Fetus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and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Young</a:t>
            </a:r>
            <a:endParaRPr sz="1400">
              <a:latin typeface="Calibri"/>
              <a:cs typeface="Calibri"/>
            </a:endParaRPr>
          </a:p>
          <a:p>
            <a:pPr marL="241300">
              <a:lnSpc>
                <a:spcPts val="1595"/>
              </a:lnSpc>
            </a:pPr>
            <a:r>
              <a:rPr sz="1400" dirty="0">
                <a:latin typeface="Calibri"/>
                <a:cs typeface="Calibri"/>
              </a:rPr>
              <a:t>Adult,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10e.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Chapter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62;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Infective Endocarditis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and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Prevention;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pg:1407-</a:t>
            </a:r>
            <a:r>
              <a:rPr sz="1400" spc="-20" dirty="0">
                <a:latin typeface="Calibri"/>
                <a:cs typeface="Calibri"/>
              </a:rPr>
              <a:t>1419</a:t>
            </a:r>
            <a:endParaRPr sz="1400">
              <a:latin typeface="Calibri"/>
              <a:cs typeface="Calibri"/>
            </a:endParaRPr>
          </a:p>
          <a:p>
            <a:pPr marL="240665" indent="-227965">
              <a:lnSpc>
                <a:spcPts val="1595"/>
              </a:lnSpc>
              <a:spcBef>
                <a:spcPts val="840"/>
              </a:spcBef>
              <a:buFont typeface="Arial MT"/>
              <a:buChar char="•"/>
              <a:tabLst>
                <a:tab pos="240665" algn="l"/>
              </a:tabLst>
            </a:pPr>
            <a:r>
              <a:rPr sz="1400" dirty="0">
                <a:solidFill>
                  <a:srgbClr val="202020"/>
                </a:solidFill>
                <a:latin typeface="Calibri"/>
                <a:cs typeface="Calibri"/>
              </a:rPr>
              <a:t>Delgado</a:t>
            </a:r>
            <a:r>
              <a:rPr sz="1400" spc="-40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400" spc="-65" dirty="0">
                <a:solidFill>
                  <a:srgbClr val="202020"/>
                </a:solidFill>
                <a:latin typeface="Calibri"/>
                <a:cs typeface="Calibri"/>
              </a:rPr>
              <a:t>V,</a:t>
            </a:r>
            <a:r>
              <a:rPr sz="1400" spc="-2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02020"/>
                </a:solidFill>
                <a:latin typeface="Calibri"/>
                <a:cs typeface="Calibri"/>
              </a:rPr>
              <a:t>Ajmone</a:t>
            </a:r>
            <a:r>
              <a:rPr sz="1400" spc="-40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02020"/>
                </a:solidFill>
                <a:latin typeface="Calibri"/>
                <a:cs typeface="Calibri"/>
              </a:rPr>
              <a:t>Marsan</a:t>
            </a:r>
            <a:r>
              <a:rPr sz="1400" spc="-3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02020"/>
                </a:solidFill>
                <a:latin typeface="Calibri"/>
                <a:cs typeface="Calibri"/>
              </a:rPr>
              <a:t>N,</a:t>
            </a:r>
            <a:r>
              <a:rPr sz="1400" spc="-40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02020"/>
                </a:solidFill>
                <a:latin typeface="Calibri"/>
                <a:cs typeface="Calibri"/>
              </a:rPr>
              <a:t>de</a:t>
            </a:r>
            <a:r>
              <a:rPr sz="1400" spc="-2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02020"/>
                </a:solidFill>
                <a:latin typeface="Calibri"/>
                <a:cs typeface="Calibri"/>
              </a:rPr>
              <a:t>Waha</a:t>
            </a:r>
            <a:r>
              <a:rPr sz="1400" spc="-2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02020"/>
                </a:solidFill>
                <a:latin typeface="Calibri"/>
                <a:cs typeface="Calibri"/>
              </a:rPr>
              <a:t>S,</a:t>
            </a:r>
            <a:r>
              <a:rPr sz="1400" spc="-30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02020"/>
                </a:solidFill>
                <a:latin typeface="Calibri"/>
                <a:cs typeface="Calibri"/>
              </a:rPr>
              <a:t>et</a:t>
            </a:r>
            <a:r>
              <a:rPr sz="1400" spc="-20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02020"/>
                </a:solidFill>
                <a:latin typeface="Calibri"/>
                <a:cs typeface="Calibri"/>
              </a:rPr>
              <a:t>al.</a:t>
            </a:r>
            <a:r>
              <a:rPr sz="1400" spc="-2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02020"/>
                </a:solidFill>
                <a:latin typeface="Calibri"/>
                <a:cs typeface="Calibri"/>
              </a:rPr>
              <a:t>2023</a:t>
            </a:r>
            <a:r>
              <a:rPr sz="1400" spc="-20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02020"/>
                </a:solidFill>
                <a:latin typeface="Calibri"/>
                <a:cs typeface="Calibri"/>
              </a:rPr>
              <a:t>ESC</a:t>
            </a:r>
            <a:r>
              <a:rPr sz="1400" spc="-30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202020"/>
                </a:solidFill>
                <a:latin typeface="Calibri"/>
                <a:cs typeface="Calibri"/>
              </a:rPr>
              <a:t>Guidelines </a:t>
            </a:r>
            <a:r>
              <a:rPr sz="1400" dirty="0">
                <a:solidFill>
                  <a:srgbClr val="202020"/>
                </a:solidFill>
                <a:latin typeface="Calibri"/>
                <a:cs typeface="Calibri"/>
              </a:rPr>
              <a:t>for</a:t>
            </a:r>
            <a:r>
              <a:rPr sz="1400" spc="-4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02020"/>
                </a:solidFill>
                <a:latin typeface="Calibri"/>
                <a:cs typeface="Calibri"/>
              </a:rPr>
              <a:t>the</a:t>
            </a:r>
            <a:r>
              <a:rPr sz="1400" spc="-1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202020"/>
                </a:solidFill>
                <a:latin typeface="Calibri"/>
                <a:cs typeface="Calibri"/>
              </a:rPr>
              <a:t>management </a:t>
            </a:r>
            <a:r>
              <a:rPr sz="1400" dirty="0">
                <a:solidFill>
                  <a:srgbClr val="202020"/>
                </a:solidFill>
                <a:latin typeface="Calibri"/>
                <a:cs typeface="Calibri"/>
              </a:rPr>
              <a:t>of</a:t>
            </a:r>
            <a:r>
              <a:rPr sz="1400" spc="-3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202020"/>
                </a:solidFill>
                <a:latin typeface="Calibri"/>
                <a:cs typeface="Calibri"/>
              </a:rPr>
              <a:t>endocarditis </a:t>
            </a:r>
            <a:r>
              <a:rPr sz="1400" dirty="0">
                <a:solidFill>
                  <a:srgbClr val="202020"/>
                </a:solidFill>
                <a:latin typeface="Calibri"/>
                <a:cs typeface="Calibri"/>
              </a:rPr>
              <a:t>[published</a:t>
            </a:r>
            <a:r>
              <a:rPr sz="1400" spc="-10" dirty="0">
                <a:solidFill>
                  <a:srgbClr val="202020"/>
                </a:solidFill>
                <a:latin typeface="Calibri"/>
                <a:cs typeface="Calibri"/>
              </a:rPr>
              <a:t> correction</a:t>
            </a:r>
            <a:r>
              <a:rPr sz="1400" spc="-40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02020"/>
                </a:solidFill>
                <a:latin typeface="Calibri"/>
                <a:cs typeface="Calibri"/>
              </a:rPr>
              <a:t>appears</a:t>
            </a:r>
            <a:r>
              <a:rPr sz="1400" spc="-1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400" spc="-25" dirty="0">
                <a:solidFill>
                  <a:srgbClr val="202020"/>
                </a:solidFill>
                <a:latin typeface="Calibri"/>
                <a:cs typeface="Calibri"/>
              </a:rPr>
              <a:t>in</a:t>
            </a:r>
            <a:endParaRPr sz="1400">
              <a:latin typeface="Calibri"/>
              <a:cs typeface="Calibri"/>
            </a:endParaRPr>
          </a:p>
          <a:p>
            <a:pPr marL="241300">
              <a:lnSpc>
                <a:spcPts val="1595"/>
              </a:lnSpc>
            </a:pPr>
            <a:r>
              <a:rPr sz="1400" dirty="0">
                <a:solidFill>
                  <a:srgbClr val="202020"/>
                </a:solidFill>
                <a:latin typeface="Calibri"/>
                <a:cs typeface="Calibri"/>
              </a:rPr>
              <a:t>Eur</a:t>
            </a:r>
            <a:r>
              <a:rPr sz="1400" spc="-30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02020"/>
                </a:solidFill>
                <a:latin typeface="Calibri"/>
                <a:cs typeface="Calibri"/>
              </a:rPr>
              <a:t>Heart</a:t>
            </a:r>
            <a:r>
              <a:rPr sz="1400" spc="-1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02020"/>
                </a:solidFill>
                <a:latin typeface="Calibri"/>
                <a:cs typeface="Calibri"/>
              </a:rPr>
              <a:t>J.</a:t>
            </a:r>
            <a:r>
              <a:rPr sz="1400" spc="-2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02020"/>
                </a:solidFill>
                <a:latin typeface="Calibri"/>
                <a:cs typeface="Calibri"/>
              </a:rPr>
              <a:t>2023</a:t>
            </a:r>
            <a:r>
              <a:rPr sz="1400" spc="-20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02020"/>
                </a:solidFill>
                <a:latin typeface="Calibri"/>
                <a:cs typeface="Calibri"/>
              </a:rPr>
              <a:t>Dec</a:t>
            </a:r>
            <a:r>
              <a:rPr sz="1400" spc="-2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202020"/>
                </a:solidFill>
                <a:latin typeface="Calibri"/>
                <a:cs typeface="Calibri"/>
              </a:rPr>
              <a:t>1;44(45):4780.</a:t>
            </a:r>
            <a:endParaRPr sz="1400">
              <a:latin typeface="Calibri"/>
              <a:cs typeface="Calibri"/>
            </a:endParaRPr>
          </a:p>
          <a:p>
            <a:pPr marL="241300" marR="5080" indent="-228600">
              <a:lnSpc>
                <a:spcPts val="1510"/>
              </a:lnSpc>
              <a:spcBef>
                <a:spcPts val="1015"/>
              </a:spcBef>
              <a:buFont typeface="Arial MT"/>
              <a:buChar char="•"/>
              <a:tabLst>
                <a:tab pos="241300" algn="l"/>
              </a:tabLst>
            </a:pPr>
            <a:r>
              <a:rPr sz="1400" dirty="0">
                <a:latin typeface="Calibri"/>
                <a:cs typeface="Calibri"/>
              </a:rPr>
              <a:t>Fowler</a:t>
            </a:r>
            <a:r>
              <a:rPr sz="1400" spc="-6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VG,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Durack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50" dirty="0">
                <a:latin typeface="Calibri"/>
                <a:cs typeface="Calibri"/>
              </a:rPr>
              <a:t>DT,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Selton-</a:t>
            </a:r>
            <a:r>
              <a:rPr sz="1400" dirty="0">
                <a:latin typeface="Calibri"/>
                <a:cs typeface="Calibri"/>
              </a:rPr>
              <a:t>Suty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C,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et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al.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2023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Duke-</a:t>
            </a:r>
            <a:r>
              <a:rPr sz="1400" spc="-10" dirty="0">
                <a:latin typeface="Calibri"/>
                <a:cs typeface="Calibri"/>
              </a:rPr>
              <a:t>International</a:t>
            </a:r>
            <a:r>
              <a:rPr sz="1400" dirty="0">
                <a:latin typeface="Calibri"/>
                <a:cs typeface="Calibri"/>
              </a:rPr>
              <a:t> Society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for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Cardiovascular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Infectious </a:t>
            </a:r>
            <a:r>
              <a:rPr sz="1400" dirty="0">
                <a:latin typeface="Calibri"/>
                <a:cs typeface="Calibri"/>
              </a:rPr>
              <a:t>Diseases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Criteria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for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Infective Endocarditis: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Updating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Modified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Duke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Criteria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[published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correction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appears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in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Clin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Infect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Dis.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2023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Oct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13;77(8):1222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5047" y="48047"/>
            <a:ext cx="8761905" cy="67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5426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238" y="71857"/>
            <a:ext cx="8809524" cy="67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4292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180149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Etiyoloji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831850" y="1843785"/>
            <a:ext cx="10528300" cy="2123440"/>
            <a:chOff x="831850" y="1843785"/>
            <a:chExt cx="10528300" cy="2123440"/>
          </a:xfrm>
        </p:grpSpPr>
        <p:sp>
          <p:nvSpPr>
            <p:cNvPr id="4" name="object 4"/>
            <p:cNvSpPr/>
            <p:nvPr/>
          </p:nvSpPr>
          <p:spPr>
            <a:xfrm>
              <a:off x="838200" y="2071115"/>
              <a:ext cx="10515600" cy="1889760"/>
            </a:xfrm>
            <a:custGeom>
              <a:avLst/>
              <a:gdLst/>
              <a:ahLst/>
              <a:cxnLst/>
              <a:rect l="l" t="t" r="r" b="b"/>
              <a:pathLst>
                <a:path w="10515600" h="1889760">
                  <a:moveTo>
                    <a:pt x="0" y="1889760"/>
                  </a:moveTo>
                  <a:lnTo>
                    <a:pt x="10515600" y="1889760"/>
                  </a:lnTo>
                  <a:lnTo>
                    <a:pt x="10515600" y="0"/>
                  </a:lnTo>
                  <a:lnTo>
                    <a:pt x="0" y="0"/>
                  </a:lnTo>
                  <a:lnTo>
                    <a:pt x="0" y="1889760"/>
                  </a:lnTo>
                  <a:close/>
                </a:path>
              </a:pathLst>
            </a:custGeom>
            <a:ln w="1270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363980" y="1850135"/>
              <a:ext cx="7360920" cy="441959"/>
            </a:xfrm>
            <a:custGeom>
              <a:avLst/>
              <a:gdLst/>
              <a:ahLst/>
              <a:cxnLst/>
              <a:rect l="l" t="t" r="r" b="b"/>
              <a:pathLst>
                <a:path w="7360920" h="441960">
                  <a:moveTo>
                    <a:pt x="7287260" y="0"/>
                  </a:moveTo>
                  <a:lnTo>
                    <a:pt x="73659" y="0"/>
                  </a:lnTo>
                  <a:lnTo>
                    <a:pt x="45005" y="5794"/>
                  </a:lnTo>
                  <a:lnTo>
                    <a:pt x="21589" y="21589"/>
                  </a:lnTo>
                  <a:lnTo>
                    <a:pt x="5794" y="45005"/>
                  </a:lnTo>
                  <a:lnTo>
                    <a:pt x="0" y="73660"/>
                  </a:lnTo>
                  <a:lnTo>
                    <a:pt x="0" y="368300"/>
                  </a:lnTo>
                  <a:lnTo>
                    <a:pt x="5794" y="396954"/>
                  </a:lnTo>
                  <a:lnTo>
                    <a:pt x="21590" y="420369"/>
                  </a:lnTo>
                  <a:lnTo>
                    <a:pt x="45005" y="436165"/>
                  </a:lnTo>
                  <a:lnTo>
                    <a:pt x="73659" y="441960"/>
                  </a:lnTo>
                  <a:lnTo>
                    <a:pt x="7287260" y="441960"/>
                  </a:lnTo>
                  <a:lnTo>
                    <a:pt x="7315914" y="436165"/>
                  </a:lnTo>
                  <a:lnTo>
                    <a:pt x="7339330" y="420370"/>
                  </a:lnTo>
                  <a:lnTo>
                    <a:pt x="7355125" y="396954"/>
                  </a:lnTo>
                  <a:lnTo>
                    <a:pt x="7360920" y="368300"/>
                  </a:lnTo>
                  <a:lnTo>
                    <a:pt x="7360920" y="73660"/>
                  </a:lnTo>
                  <a:lnTo>
                    <a:pt x="7355125" y="45005"/>
                  </a:lnTo>
                  <a:lnTo>
                    <a:pt x="7339330" y="21589"/>
                  </a:lnTo>
                  <a:lnTo>
                    <a:pt x="7315914" y="5794"/>
                  </a:lnTo>
                  <a:lnTo>
                    <a:pt x="728726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363980" y="1850135"/>
              <a:ext cx="7360920" cy="441959"/>
            </a:xfrm>
            <a:custGeom>
              <a:avLst/>
              <a:gdLst/>
              <a:ahLst/>
              <a:cxnLst/>
              <a:rect l="l" t="t" r="r" b="b"/>
              <a:pathLst>
                <a:path w="7360920" h="441960">
                  <a:moveTo>
                    <a:pt x="0" y="73660"/>
                  </a:moveTo>
                  <a:lnTo>
                    <a:pt x="5794" y="45005"/>
                  </a:lnTo>
                  <a:lnTo>
                    <a:pt x="21589" y="21589"/>
                  </a:lnTo>
                  <a:lnTo>
                    <a:pt x="45005" y="5794"/>
                  </a:lnTo>
                  <a:lnTo>
                    <a:pt x="73659" y="0"/>
                  </a:lnTo>
                  <a:lnTo>
                    <a:pt x="7287260" y="0"/>
                  </a:lnTo>
                  <a:lnTo>
                    <a:pt x="7315914" y="5794"/>
                  </a:lnTo>
                  <a:lnTo>
                    <a:pt x="7339330" y="21589"/>
                  </a:lnTo>
                  <a:lnTo>
                    <a:pt x="7355125" y="45005"/>
                  </a:lnTo>
                  <a:lnTo>
                    <a:pt x="7360920" y="73660"/>
                  </a:lnTo>
                  <a:lnTo>
                    <a:pt x="7360920" y="368300"/>
                  </a:lnTo>
                  <a:lnTo>
                    <a:pt x="7355125" y="396954"/>
                  </a:lnTo>
                  <a:lnTo>
                    <a:pt x="7339330" y="420370"/>
                  </a:lnTo>
                  <a:lnTo>
                    <a:pt x="7315914" y="436165"/>
                  </a:lnTo>
                  <a:lnTo>
                    <a:pt x="7287260" y="441960"/>
                  </a:lnTo>
                  <a:lnTo>
                    <a:pt x="73659" y="441960"/>
                  </a:lnTo>
                  <a:lnTo>
                    <a:pt x="45005" y="436165"/>
                  </a:lnTo>
                  <a:lnTo>
                    <a:pt x="21590" y="420369"/>
                  </a:lnTo>
                  <a:lnTo>
                    <a:pt x="5794" y="396954"/>
                  </a:lnTo>
                  <a:lnTo>
                    <a:pt x="0" y="368300"/>
                  </a:lnTo>
                  <a:lnTo>
                    <a:pt x="0" y="7366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641729" y="1921890"/>
            <a:ext cx="2576195" cy="1892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225">
              <a:lnSpc>
                <a:spcPct val="100000"/>
              </a:lnSpc>
              <a:spcBef>
                <a:spcPts val="100"/>
              </a:spcBef>
            </a:pPr>
            <a:r>
              <a:rPr sz="1500" spc="-10" dirty="0">
                <a:solidFill>
                  <a:srgbClr val="FFFFFF"/>
                </a:solidFill>
                <a:latin typeface="Calibri"/>
                <a:cs typeface="Calibri"/>
              </a:rPr>
              <a:t>Kardiyak</a:t>
            </a:r>
            <a:r>
              <a:rPr sz="15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risk</a:t>
            </a:r>
            <a:r>
              <a:rPr sz="15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Calibri"/>
                <a:cs typeface="Calibri"/>
              </a:rPr>
              <a:t>faktörleri</a:t>
            </a:r>
            <a:endParaRPr sz="1500">
              <a:latin typeface="Calibri"/>
              <a:cs typeface="Calibri"/>
            </a:endParaRPr>
          </a:p>
          <a:p>
            <a:pPr marL="125730" indent="-113030">
              <a:lnSpc>
                <a:spcPct val="100000"/>
              </a:lnSpc>
              <a:spcBef>
                <a:spcPts val="1485"/>
              </a:spcBef>
              <a:buChar char="•"/>
              <a:tabLst>
                <a:tab pos="125730" algn="l"/>
              </a:tabLst>
            </a:pPr>
            <a:r>
              <a:rPr sz="1500" spc="-10" dirty="0">
                <a:latin typeface="Calibri"/>
                <a:cs typeface="Calibri"/>
              </a:rPr>
              <a:t>Geçirilmiş</a:t>
            </a:r>
            <a:r>
              <a:rPr sz="1500" spc="-3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enfektif</a:t>
            </a:r>
            <a:r>
              <a:rPr sz="150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endokardit</a:t>
            </a:r>
            <a:endParaRPr sz="1500">
              <a:latin typeface="Calibri"/>
              <a:cs typeface="Calibri"/>
            </a:endParaRPr>
          </a:p>
          <a:p>
            <a:pPr marL="125730" indent="-113030">
              <a:lnSpc>
                <a:spcPct val="100000"/>
              </a:lnSpc>
              <a:spcBef>
                <a:spcPts val="120"/>
              </a:spcBef>
              <a:buChar char="•"/>
              <a:tabLst>
                <a:tab pos="125730" algn="l"/>
              </a:tabLst>
            </a:pPr>
            <a:r>
              <a:rPr sz="1500" spc="-10" dirty="0">
                <a:latin typeface="Calibri"/>
                <a:cs typeface="Calibri"/>
              </a:rPr>
              <a:t>Valvüler</a:t>
            </a:r>
            <a:r>
              <a:rPr sz="1500" spc="-5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kapak</a:t>
            </a:r>
            <a:r>
              <a:rPr sz="1500" spc="-3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hastalığı</a:t>
            </a:r>
            <a:endParaRPr sz="1500">
              <a:latin typeface="Calibri"/>
              <a:cs typeface="Calibri"/>
            </a:endParaRPr>
          </a:p>
          <a:p>
            <a:pPr marL="125730" indent="-113030">
              <a:lnSpc>
                <a:spcPct val="100000"/>
              </a:lnSpc>
              <a:spcBef>
                <a:spcPts val="120"/>
              </a:spcBef>
              <a:buChar char="•"/>
              <a:tabLst>
                <a:tab pos="125730" algn="l"/>
              </a:tabLst>
            </a:pPr>
            <a:r>
              <a:rPr sz="1500" spc="-10" dirty="0">
                <a:latin typeface="Calibri"/>
                <a:cs typeface="Calibri"/>
              </a:rPr>
              <a:t>Prostetik</a:t>
            </a:r>
            <a:r>
              <a:rPr sz="1500" spc="-4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kapak</a:t>
            </a:r>
            <a:endParaRPr sz="1500">
              <a:latin typeface="Calibri"/>
              <a:cs typeface="Calibri"/>
            </a:endParaRPr>
          </a:p>
          <a:p>
            <a:pPr marL="126364" indent="-113664">
              <a:lnSpc>
                <a:spcPct val="100000"/>
              </a:lnSpc>
              <a:spcBef>
                <a:spcPts val="120"/>
              </a:spcBef>
              <a:buChar char="•"/>
              <a:tabLst>
                <a:tab pos="126364" algn="l"/>
              </a:tabLst>
            </a:pPr>
            <a:r>
              <a:rPr sz="1500" dirty="0">
                <a:latin typeface="Calibri"/>
                <a:cs typeface="Calibri"/>
              </a:rPr>
              <a:t>Santral</a:t>
            </a:r>
            <a:r>
              <a:rPr sz="1500" spc="-6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venöz</a:t>
            </a:r>
            <a:r>
              <a:rPr sz="1500" spc="-4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/</a:t>
            </a:r>
            <a:r>
              <a:rPr sz="1500" spc="-4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arteriyel</a:t>
            </a:r>
            <a:r>
              <a:rPr sz="1500" spc="-6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kateter</a:t>
            </a:r>
            <a:endParaRPr sz="1500">
              <a:latin typeface="Calibri"/>
              <a:cs typeface="Calibri"/>
            </a:endParaRPr>
          </a:p>
          <a:p>
            <a:pPr marL="125730" indent="-113030">
              <a:lnSpc>
                <a:spcPct val="100000"/>
              </a:lnSpc>
              <a:spcBef>
                <a:spcPts val="135"/>
              </a:spcBef>
              <a:buChar char="•"/>
              <a:tabLst>
                <a:tab pos="125730" algn="l"/>
              </a:tabLst>
            </a:pPr>
            <a:r>
              <a:rPr sz="1500" spc="-10" dirty="0">
                <a:latin typeface="Calibri"/>
                <a:cs typeface="Calibri"/>
              </a:rPr>
              <a:t>İntrakardiyak</a:t>
            </a:r>
            <a:r>
              <a:rPr sz="1500" spc="-3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implantasyon</a:t>
            </a:r>
            <a:endParaRPr sz="1500">
              <a:latin typeface="Calibri"/>
              <a:cs typeface="Calibri"/>
            </a:endParaRPr>
          </a:p>
          <a:p>
            <a:pPr marL="125730" indent="-113030">
              <a:lnSpc>
                <a:spcPct val="100000"/>
              </a:lnSpc>
              <a:spcBef>
                <a:spcPts val="120"/>
              </a:spcBef>
              <a:buChar char="•"/>
              <a:tabLst>
                <a:tab pos="125730" algn="l"/>
              </a:tabLst>
            </a:pPr>
            <a:r>
              <a:rPr sz="1500" spc="-10" dirty="0">
                <a:latin typeface="Calibri"/>
                <a:cs typeface="Calibri"/>
              </a:rPr>
              <a:t>Konjenital</a:t>
            </a:r>
            <a:r>
              <a:rPr sz="1500" spc="-2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kalp</a:t>
            </a:r>
            <a:r>
              <a:rPr sz="1500" spc="-1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hastalıkları</a:t>
            </a:r>
            <a:endParaRPr sz="15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831850" y="4035297"/>
            <a:ext cx="10528300" cy="2125345"/>
            <a:chOff x="831850" y="4035297"/>
            <a:chExt cx="10528300" cy="2125345"/>
          </a:xfrm>
        </p:grpSpPr>
        <p:sp>
          <p:nvSpPr>
            <p:cNvPr id="9" name="object 9"/>
            <p:cNvSpPr/>
            <p:nvPr/>
          </p:nvSpPr>
          <p:spPr>
            <a:xfrm>
              <a:off x="838200" y="4262627"/>
              <a:ext cx="10515600" cy="1891664"/>
            </a:xfrm>
            <a:custGeom>
              <a:avLst/>
              <a:gdLst/>
              <a:ahLst/>
              <a:cxnLst/>
              <a:rect l="l" t="t" r="r" b="b"/>
              <a:pathLst>
                <a:path w="10515600" h="1891664">
                  <a:moveTo>
                    <a:pt x="0" y="1891284"/>
                  </a:moveTo>
                  <a:lnTo>
                    <a:pt x="10515600" y="1891284"/>
                  </a:lnTo>
                  <a:lnTo>
                    <a:pt x="10515600" y="0"/>
                  </a:lnTo>
                  <a:lnTo>
                    <a:pt x="0" y="0"/>
                  </a:lnTo>
                  <a:lnTo>
                    <a:pt x="0" y="1891284"/>
                  </a:lnTo>
                  <a:close/>
                </a:path>
              </a:pathLst>
            </a:custGeom>
            <a:ln w="1270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363980" y="4041647"/>
              <a:ext cx="7360920" cy="443865"/>
            </a:xfrm>
            <a:custGeom>
              <a:avLst/>
              <a:gdLst/>
              <a:ahLst/>
              <a:cxnLst/>
              <a:rect l="l" t="t" r="r" b="b"/>
              <a:pathLst>
                <a:path w="7360920" h="443864">
                  <a:moveTo>
                    <a:pt x="7287006" y="0"/>
                  </a:moveTo>
                  <a:lnTo>
                    <a:pt x="73913" y="0"/>
                  </a:lnTo>
                  <a:lnTo>
                    <a:pt x="45166" y="5816"/>
                  </a:lnTo>
                  <a:lnTo>
                    <a:pt x="21669" y="21669"/>
                  </a:lnTo>
                  <a:lnTo>
                    <a:pt x="5816" y="45166"/>
                  </a:lnTo>
                  <a:lnTo>
                    <a:pt x="0" y="73913"/>
                  </a:lnTo>
                  <a:lnTo>
                    <a:pt x="0" y="369569"/>
                  </a:lnTo>
                  <a:lnTo>
                    <a:pt x="5816" y="398317"/>
                  </a:lnTo>
                  <a:lnTo>
                    <a:pt x="21669" y="421814"/>
                  </a:lnTo>
                  <a:lnTo>
                    <a:pt x="45166" y="437667"/>
                  </a:lnTo>
                  <a:lnTo>
                    <a:pt x="73913" y="443483"/>
                  </a:lnTo>
                  <a:lnTo>
                    <a:pt x="7287006" y="443483"/>
                  </a:lnTo>
                  <a:lnTo>
                    <a:pt x="7315753" y="437667"/>
                  </a:lnTo>
                  <a:lnTo>
                    <a:pt x="7339250" y="421814"/>
                  </a:lnTo>
                  <a:lnTo>
                    <a:pt x="7355103" y="398317"/>
                  </a:lnTo>
                  <a:lnTo>
                    <a:pt x="7360920" y="369569"/>
                  </a:lnTo>
                  <a:lnTo>
                    <a:pt x="7360920" y="73913"/>
                  </a:lnTo>
                  <a:lnTo>
                    <a:pt x="7355103" y="45166"/>
                  </a:lnTo>
                  <a:lnTo>
                    <a:pt x="7339250" y="21669"/>
                  </a:lnTo>
                  <a:lnTo>
                    <a:pt x="7315753" y="5816"/>
                  </a:lnTo>
                  <a:lnTo>
                    <a:pt x="728700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363980" y="4041647"/>
              <a:ext cx="7360920" cy="443865"/>
            </a:xfrm>
            <a:custGeom>
              <a:avLst/>
              <a:gdLst/>
              <a:ahLst/>
              <a:cxnLst/>
              <a:rect l="l" t="t" r="r" b="b"/>
              <a:pathLst>
                <a:path w="7360920" h="443864">
                  <a:moveTo>
                    <a:pt x="0" y="73913"/>
                  </a:moveTo>
                  <a:lnTo>
                    <a:pt x="5816" y="45166"/>
                  </a:lnTo>
                  <a:lnTo>
                    <a:pt x="21669" y="21669"/>
                  </a:lnTo>
                  <a:lnTo>
                    <a:pt x="45166" y="5816"/>
                  </a:lnTo>
                  <a:lnTo>
                    <a:pt x="73913" y="0"/>
                  </a:lnTo>
                  <a:lnTo>
                    <a:pt x="7287006" y="0"/>
                  </a:lnTo>
                  <a:lnTo>
                    <a:pt x="7315753" y="5816"/>
                  </a:lnTo>
                  <a:lnTo>
                    <a:pt x="7339250" y="21669"/>
                  </a:lnTo>
                  <a:lnTo>
                    <a:pt x="7355103" y="45166"/>
                  </a:lnTo>
                  <a:lnTo>
                    <a:pt x="7360920" y="73913"/>
                  </a:lnTo>
                  <a:lnTo>
                    <a:pt x="7360920" y="369569"/>
                  </a:lnTo>
                  <a:lnTo>
                    <a:pt x="7355103" y="398317"/>
                  </a:lnTo>
                  <a:lnTo>
                    <a:pt x="7339250" y="421814"/>
                  </a:lnTo>
                  <a:lnTo>
                    <a:pt x="7315753" y="437667"/>
                  </a:lnTo>
                  <a:lnTo>
                    <a:pt x="7287006" y="443483"/>
                  </a:lnTo>
                  <a:lnTo>
                    <a:pt x="73913" y="443483"/>
                  </a:lnTo>
                  <a:lnTo>
                    <a:pt x="45166" y="437667"/>
                  </a:lnTo>
                  <a:lnTo>
                    <a:pt x="21669" y="421814"/>
                  </a:lnTo>
                  <a:lnTo>
                    <a:pt x="5816" y="398317"/>
                  </a:lnTo>
                  <a:lnTo>
                    <a:pt x="0" y="369569"/>
                  </a:lnTo>
                  <a:lnTo>
                    <a:pt x="0" y="73913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1641729" y="4114927"/>
            <a:ext cx="2605405" cy="1892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225">
              <a:lnSpc>
                <a:spcPct val="100000"/>
              </a:lnSpc>
              <a:spcBef>
                <a:spcPts val="100"/>
              </a:spcBef>
            </a:pPr>
            <a:r>
              <a:rPr sz="1500" spc="-10" dirty="0">
                <a:solidFill>
                  <a:srgbClr val="FFFFFF"/>
                </a:solidFill>
                <a:latin typeface="Calibri"/>
                <a:cs typeface="Calibri"/>
              </a:rPr>
              <a:t>Kardiyak</a:t>
            </a:r>
            <a:r>
              <a:rPr sz="15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Calibri"/>
                <a:cs typeface="Calibri"/>
              </a:rPr>
              <a:t>olmayan</a:t>
            </a:r>
            <a:r>
              <a:rPr sz="15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risk</a:t>
            </a:r>
            <a:r>
              <a:rPr sz="15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Calibri"/>
                <a:cs typeface="Calibri"/>
              </a:rPr>
              <a:t>faktörleri</a:t>
            </a:r>
            <a:endParaRPr sz="1500">
              <a:latin typeface="Calibri"/>
              <a:cs typeface="Calibri"/>
            </a:endParaRPr>
          </a:p>
          <a:p>
            <a:pPr marL="126364" indent="-113664">
              <a:lnSpc>
                <a:spcPct val="100000"/>
              </a:lnSpc>
              <a:spcBef>
                <a:spcPts val="1480"/>
              </a:spcBef>
              <a:buChar char="•"/>
              <a:tabLst>
                <a:tab pos="126364" algn="l"/>
              </a:tabLst>
            </a:pPr>
            <a:r>
              <a:rPr sz="1500" dirty="0">
                <a:latin typeface="Calibri"/>
                <a:cs typeface="Calibri"/>
              </a:rPr>
              <a:t>Santral</a:t>
            </a:r>
            <a:r>
              <a:rPr sz="1500" spc="-7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venöz</a:t>
            </a:r>
            <a:r>
              <a:rPr sz="1500" spc="-5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kateter</a:t>
            </a:r>
            <a:endParaRPr sz="1500">
              <a:latin typeface="Calibri"/>
              <a:cs typeface="Calibri"/>
            </a:endParaRPr>
          </a:p>
          <a:p>
            <a:pPr marL="125730" indent="-113030">
              <a:lnSpc>
                <a:spcPct val="100000"/>
              </a:lnSpc>
              <a:spcBef>
                <a:spcPts val="125"/>
              </a:spcBef>
              <a:buChar char="•"/>
              <a:tabLst>
                <a:tab pos="125730" algn="l"/>
              </a:tabLst>
            </a:pPr>
            <a:r>
              <a:rPr sz="1500" spc="-10" dirty="0">
                <a:latin typeface="Calibri"/>
                <a:cs typeface="Calibri"/>
              </a:rPr>
              <a:t>İntravenöz</a:t>
            </a:r>
            <a:r>
              <a:rPr sz="1500" spc="-3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ilaç</a:t>
            </a:r>
            <a:r>
              <a:rPr sz="1500" spc="-3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bağımlılığı</a:t>
            </a:r>
            <a:endParaRPr sz="1500">
              <a:latin typeface="Calibri"/>
              <a:cs typeface="Calibri"/>
            </a:endParaRPr>
          </a:p>
          <a:p>
            <a:pPr marL="125730" indent="-113030">
              <a:lnSpc>
                <a:spcPct val="100000"/>
              </a:lnSpc>
              <a:spcBef>
                <a:spcPts val="120"/>
              </a:spcBef>
              <a:buChar char="•"/>
              <a:tabLst>
                <a:tab pos="125730" algn="l"/>
              </a:tabLst>
            </a:pPr>
            <a:r>
              <a:rPr sz="1500" dirty="0">
                <a:latin typeface="Calibri"/>
                <a:cs typeface="Calibri"/>
              </a:rPr>
              <a:t>İmmün</a:t>
            </a:r>
            <a:r>
              <a:rPr sz="1500" spc="-5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supresyon</a:t>
            </a:r>
            <a:endParaRPr sz="1500">
              <a:latin typeface="Calibri"/>
              <a:cs typeface="Calibri"/>
            </a:endParaRPr>
          </a:p>
          <a:p>
            <a:pPr marL="125730" indent="-113030">
              <a:lnSpc>
                <a:spcPct val="100000"/>
              </a:lnSpc>
              <a:spcBef>
                <a:spcPts val="120"/>
              </a:spcBef>
              <a:buChar char="•"/>
              <a:tabLst>
                <a:tab pos="125730" algn="l"/>
              </a:tabLst>
            </a:pPr>
            <a:r>
              <a:rPr sz="1500" spc="-10" dirty="0">
                <a:latin typeface="Calibri"/>
                <a:cs typeface="Calibri"/>
              </a:rPr>
              <a:t>Yakın</a:t>
            </a:r>
            <a:r>
              <a:rPr sz="1500" spc="-4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zamanda</a:t>
            </a:r>
            <a:r>
              <a:rPr sz="1500" spc="-4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diş/cerrahi</a:t>
            </a:r>
            <a:r>
              <a:rPr sz="1500" spc="-45" dirty="0">
                <a:latin typeface="Calibri"/>
                <a:cs typeface="Calibri"/>
              </a:rPr>
              <a:t> </a:t>
            </a:r>
            <a:r>
              <a:rPr sz="1500" spc="-20" dirty="0">
                <a:latin typeface="Calibri"/>
                <a:cs typeface="Calibri"/>
              </a:rPr>
              <a:t>işlem</a:t>
            </a:r>
            <a:endParaRPr sz="1500">
              <a:latin typeface="Calibri"/>
              <a:cs typeface="Calibri"/>
            </a:endParaRPr>
          </a:p>
          <a:p>
            <a:pPr marL="125730" indent="-113030">
              <a:lnSpc>
                <a:spcPct val="100000"/>
              </a:lnSpc>
              <a:spcBef>
                <a:spcPts val="130"/>
              </a:spcBef>
              <a:buChar char="•"/>
              <a:tabLst>
                <a:tab pos="125730" algn="l"/>
              </a:tabLst>
            </a:pPr>
            <a:r>
              <a:rPr sz="1500" spc="-10" dirty="0">
                <a:latin typeface="Calibri"/>
                <a:cs typeface="Calibri"/>
              </a:rPr>
              <a:t>Yakın</a:t>
            </a:r>
            <a:r>
              <a:rPr sz="1500" spc="-6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zamanda</a:t>
            </a:r>
            <a:r>
              <a:rPr sz="1500" spc="-6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hastane</a:t>
            </a:r>
            <a:r>
              <a:rPr sz="1500" spc="-5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yatışı</a:t>
            </a:r>
            <a:endParaRPr sz="1500">
              <a:latin typeface="Calibri"/>
              <a:cs typeface="Calibri"/>
            </a:endParaRPr>
          </a:p>
          <a:p>
            <a:pPr marL="125730" indent="-113030">
              <a:lnSpc>
                <a:spcPct val="100000"/>
              </a:lnSpc>
              <a:spcBef>
                <a:spcPts val="120"/>
              </a:spcBef>
              <a:buChar char="•"/>
              <a:tabLst>
                <a:tab pos="125730" algn="l"/>
              </a:tabLst>
            </a:pPr>
            <a:r>
              <a:rPr sz="1500" spc="-10" dirty="0">
                <a:latin typeface="Calibri"/>
                <a:cs typeface="Calibri"/>
              </a:rPr>
              <a:t>Hemodiyaliz</a:t>
            </a:r>
            <a:endParaRPr sz="1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180149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Etiyoloji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914196" y="1337436"/>
          <a:ext cx="10351769" cy="53994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50590"/>
                <a:gridCol w="3450590"/>
                <a:gridCol w="3450589"/>
              </a:tblGrid>
              <a:tr h="3702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Sıklıkla</a:t>
                      </a:r>
                      <a:r>
                        <a:rPr sz="1800" b="1" spc="-6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bakteriyel</a:t>
                      </a:r>
                      <a:r>
                        <a:rPr sz="1800" b="1" spc="-7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ajanlar;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Fungal</a:t>
                      </a:r>
                      <a:r>
                        <a:rPr sz="1800" b="1" spc="-6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ajanlar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%5-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10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kültürde</a:t>
                      </a:r>
                      <a:r>
                        <a:rPr sz="1800" b="1" spc="-5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üretilemez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</a:tr>
              <a:tr h="5029200">
                <a:tc>
                  <a:txBody>
                    <a:bodyPr/>
                    <a:lstStyle/>
                    <a:p>
                      <a:pPr marL="377825" indent="-286385">
                        <a:lnSpc>
                          <a:spcPct val="100000"/>
                        </a:lnSpc>
                        <a:spcBef>
                          <a:spcPts val="244"/>
                        </a:spcBef>
                        <a:buFont typeface="Arial MT"/>
                        <a:buChar char="•"/>
                        <a:tabLst>
                          <a:tab pos="377825" algn="l"/>
                        </a:tabLst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Özellikle</a:t>
                      </a:r>
                      <a:r>
                        <a:rPr sz="18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gram</a:t>
                      </a:r>
                      <a:r>
                        <a:rPr sz="1800" spc="-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pozitifler;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  <a:p>
                      <a:pPr marL="37782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Streptokok,</a:t>
                      </a:r>
                      <a:r>
                        <a:rPr sz="1800" spc="-5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stafilokok,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  <a:p>
                      <a:pPr marL="37782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enterokokların</a:t>
                      </a:r>
                      <a:r>
                        <a:rPr sz="1800" spc="-5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yüzey</a:t>
                      </a:r>
                      <a:r>
                        <a:rPr sz="1800" b="1" spc="-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antijenleri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  <a:p>
                      <a:pPr marL="377825">
                        <a:lnSpc>
                          <a:spcPct val="100000"/>
                        </a:lnSpc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adezyonu</a:t>
                      </a:r>
                      <a:r>
                        <a:rPr sz="18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kolaylaştırır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 marL="377825" marR="563880" indent="-287020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377825" algn="l"/>
                        </a:tabLst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Gram</a:t>
                      </a:r>
                      <a:r>
                        <a:rPr sz="18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negatifler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daha</a:t>
                      </a:r>
                      <a:r>
                        <a:rPr sz="18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nadir (yenidoğan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ve</a:t>
                      </a:r>
                      <a:r>
                        <a:rPr sz="18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immün yetmezlikli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hastalarda)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90"/>
                        </a:spcBef>
                        <a:buFont typeface="Arial MT"/>
                        <a:buChar char="•"/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 marL="377825" indent="-286385">
                        <a:lnSpc>
                          <a:spcPct val="100000"/>
                        </a:lnSpc>
                        <a:spcBef>
                          <a:spcPts val="5"/>
                        </a:spcBef>
                        <a:buFont typeface="Arial MT"/>
                        <a:buChar char="•"/>
                        <a:tabLst>
                          <a:tab pos="377825" algn="l"/>
                        </a:tabLst>
                      </a:pPr>
                      <a:r>
                        <a:rPr sz="1800" b="1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ARA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’nın</a:t>
                      </a:r>
                      <a:r>
                        <a:rPr sz="18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sık</a:t>
                      </a:r>
                      <a:r>
                        <a:rPr sz="18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olduğu</a:t>
                      </a:r>
                      <a:r>
                        <a:rPr sz="18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toplumlarda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  <a:p>
                      <a:pPr marL="377825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Viridans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streptokok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 marL="377825" indent="-286385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377825" algn="l"/>
                        </a:tabLst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Gelişmiş</a:t>
                      </a:r>
                      <a:r>
                        <a:rPr sz="1800" b="1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toplumlarda</a:t>
                      </a:r>
                      <a:r>
                        <a:rPr sz="1800" b="1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S.aureus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  <a:p>
                      <a:pPr marL="377825">
                        <a:lnSpc>
                          <a:spcPct val="100000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(Konj.</a:t>
                      </a:r>
                      <a:r>
                        <a:rPr sz="18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kalp</a:t>
                      </a:r>
                      <a:r>
                        <a:rPr sz="18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hastalıkları</a:t>
                      </a:r>
                      <a:r>
                        <a:rPr sz="1800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olan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  <a:p>
                      <a:pPr marL="377825">
                        <a:lnSpc>
                          <a:spcPct val="100000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bireylerin</a:t>
                      </a:r>
                      <a:r>
                        <a:rPr sz="18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daha</a:t>
                      </a:r>
                      <a:r>
                        <a:rPr sz="18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yüksek</a:t>
                      </a:r>
                      <a:r>
                        <a:rPr sz="1800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yaşam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  <a:p>
                      <a:pPr marL="377825">
                        <a:lnSpc>
                          <a:spcPct val="100000"/>
                        </a:lnSpc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beklentisi)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 marL="377825" indent="-286385">
                        <a:lnSpc>
                          <a:spcPct val="100000"/>
                        </a:lnSpc>
                        <a:spcBef>
                          <a:spcPts val="5"/>
                        </a:spcBef>
                        <a:buFont typeface="Arial MT"/>
                        <a:buChar char="•"/>
                        <a:tabLst>
                          <a:tab pos="377825" algn="l"/>
                        </a:tabLst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Protez</a:t>
                      </a:r>
                      <a:r>
                        <a:rPr sz="18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kapaklarda</a:t>
                      </a:r>
                      <a:r>
                        <a:rPr sz="18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KNS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378460" indent="-286385">
                        <a:lnSpc>
                          <a:spcPct val="100000"/>
                        </a:lnSpc>
                        <a:spcBef>
                          <a:spcPts val="244"/>
                        </a:spcBef>
                        <a:buFont typeface="Arial MT"/>
                        <a:buChar char="•"/>
                        <a:tabLst>
                          <a:tab pos="378460" algn="l"/>
                        </a:tabLst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Mortalitesi,</a:t>
                      </a:r>
                      <a:r>
                        <a:rPr sz="1800" spc="-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komplikasyonu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378460">
                        <a:lnSpc>
                          <a:spcPct val="100000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daha</a:t>
                      </a:r>
                      <a:r>
                        <a:rPr sz="18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yüksek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378460" marR="781685" indent="-287020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378460" algn="l"/>
                        </a:tabLst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İmmün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yetmezlikli 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ve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yenidoğan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hastalarda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sık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görülür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90"/>
                        </a:spcBef>
                        <a:buFont typeface="Arial MT"/>
                        <a:buChar char="•"/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378460" indent="-286385">
                        <a:lnSpc>
                          <a:spcPct val="100000"/>
                        </a:lnSpc>
                        <a:spcBef>
                          <a:spcPts val="5"/>
                        </a:spcBef>
                        <a:buFont typeface="Arial MT"/>
                        <a:buChar char="•"/>
                        <a:tabLst>
                          <a:tab pos="378460" algn="l"/>
                        </a:tabLst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YBÜ'de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kalma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süresi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85"/>
                        </a:spcBef>
                        <a:buFont typeface="Arial MT"/>
                        <a:buChar char="•"/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378460" indent="-286385">
                        <a:lnSpc>
                          <a:spcPct val="100000"/>
                        </a:lnSpc>
                        <a:spcBef>
                          <a:spcPts val="5"/>
                        </a:spcBef>
                        <a:buFont typeface="Arial MT"/>
                        <a:buChar char="•"/>
                        <a:tabLst>
                          <a:tab pos="378460" algn="l"/>
                        </a:tabLst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TPN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ile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beslenme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85"/>
                        </a:spcBef>
                        <a:buFont typeface="Arial MT"/>
                        <a:buChar char="•"/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378460" indent="-286385">
                        <a:lnSpc>
                          <a:spcPct val="100000"/>
                        </a:lnSpc>
                        <a:spcBef>
                          <a:spcPts val="5"/>
                        </a:spcBef>
                        <a:buFont typeface="Arial MT"/>
                        <a:buChar char="•"/>
                        <a:tabLst>
                          <a:tab pos="378460" algn="l"/>
                        </a:tabLst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Geniş</a:t>
                      </a:r>
                      <a:r>
                        <a:rPr sz="18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spektrumlu</a:t>
                      </a:r>
                      <a:r>
                        <a:rPr sz="18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ab</a:t>
                      </a:r>
                      <a:r>
                        <a:rPr sz="18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maruziyeti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90"/>
                        </a:spcBef>
                        <a:buFont typeface="Arial MT"/>
                        <a:buChar char="•"/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378460" marR="414655" indent="-287020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378460" algn="l"/>
                        </a:tabLst>
                      </a:pPr>
                      <a:r>
                        <a:rPr sz="1800" spc="-20" dirty="0">
                          <a:latin typeface="Calibri"/>
                          <a:cs typeface="Calibri"/>
                        </a:rPr>
                        <a:t>Venöz</a:t>
                      </a:r>
                      <a:r>
                        <a:rPr sz="18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kateterlerin</a:t>
                      </a:r>
                      <a:r>
                        <a:rPr sz="18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uzun</a:t>
                      </a:r>
                      <a:r>
                        <a:rPr sz="18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süre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kalması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378460" indent="-286385">
                        <a:lnSpc>
                          <a:spcPct val="100000"/>
                        </a:lnSpc>
                        <a:spcBef>
                          <a:spcPts val="244"/>
                        </a:spcBef>
                        <a:buFont typeface="Arial MT"/>
                        <a:buChar char="•"/>
                        <a:tabLst>
                          <a:tab pos="378460" algn="l"/>
                        </a:tabLst>
                      </a:pPr>
                      <a:r>
                        <a:rPr sz="1800" spc="-25" dirty="0">
                          <a:latin typeface="Calibri"/>
                          <a:cs typeface="Calibri"/>
                        </a:rPr>
                        <a:t>Yavaş/zor</a:t>
                      </a:r>
                      <a:r>
                        <a:rPr sz="18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üreyen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378460">
                        <a:lnSpc>
                          <a:spcPct val="100000"/>
                        </a:lnSpc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mikroorganizmalar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378460" marR="200025" indent="-287020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378460" algn="l"/>
                        </a:tabLst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Antibiyotik</a:t>
                      </a:r>
                      <a:r>
                        <a:rPr sz="1800" spc="-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kullanımı</a:t>
                      </a:r>
                      <a:r>
                        <a:rPr sz="1800" spc="-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nedeniyle baskılanma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90"/>
                        </a:spcBef>
                        <a:buFont typeface="Arial MT"/>
                        <a:buChar char="•"/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377190" marR="610870" indent="-285750" algn="just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378460" algn="l"/>
                        </a:tabLst>
                      </a:pPr>
                      <a:r>
                        <a:rPr sz="1800" spc="-20" dirty="0">
                          <a:latin typeface="Calibri"/>
                          <a:cs typeface="Calibri"/>
                        </a:rPr>
                        <a:t>Tüm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mikrobiyolojik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testler 	negatifse</a:t>
                      </a:r>
                      <a:r>
                        <a:rPr sz="18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enfektif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olmayan 	endokardit</a:t>
                      </a:r>
                      <a:r>
                        <a:rPr sz="1800" spc="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(%1,1-1,6);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835660" marR="511809" lvl="1" indent="-287020" algn="just">
                        <a:lnSpc>
                          <a:spcPct val="100000"/>
                        </a:lnSpc>
                        <a:spcBef>
                          <a:spcPts val="5"/>
                        </a:spcBef>
                        <a:buFont typeface="Arial MT"/>
                        <a:buChar char="•"/>
                        <a:tabLst>
                          <a:tab pos="835660" algn="l"/>
                        </a:tabLst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Lupus’ta</a:t>
                      </a:r>
                      <a:r>
                        <a:rPr sz="18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Libman-Sacks endokarditi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835025" lvl="1" indent="-285750" algn="just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835025" algn="l"/>
                        </a:tabLst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Malinitelerde</a:t>
                      </a:r>
                      <a:r>
                        <a:rPr sz="1800" spc="-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marantik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835660">
                        <a:lnSpc>
                          <a:spcPct val="100000"/>
                        </a:lnSpc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endokardit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835660" marR="82550" lvl="1" indent="-287020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835660" algn="l"/>
                        </a:tabLst>
                      </a:pPr>
                      <a:r>
                        <a:rPr sz="1800" spc="-20" dirty="0">
                          <a:latin typeface="Calibri"/>
                          <a:cs typeface="Calibri"/>
                        </a:rPr>
                        <a:t>DIC,Tuberkuloz,</a:t>
                      </a:r>
                      <a:r>
                        <a:rPr sz="1800" spc="1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Otoimmün hastalıklar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0"/>
            <a:ext cx="9524999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5790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349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Klinik</a:t>
            </a:r>
          </a:p>
        </p:txBody>
      </p:sp>
      <p:sp>
        <p:nvSpPr>
          <p:cNvPr id="3" name="object 3"/>
          <p:cNvSpPr/>
          <p:nvPr/>
        </p:nvSpPr>
        <p:spPr>
          <a:xfrm>
            <a:off x="838200" y="1524000"/>
            <a:ext cx="1710055" cy="5161915"/>
          </a:xfrm>
          <a:custGeom>
            <a:avLst/>
            <a:gdLst/>
            <a:ahLst/>
            <a:cxnLst/>
            <a:rect l="l" t="t" r="r" b="b"/>
            <a:pathLst>
              <a:path w="1710055" h="5161915">
                <a:moveTo>
                  <a:pt x="1538986" y="0"/>
                </a:moveTo>
                <a:lnTo>
                  <a:pt x="170992" y="0"/>
                </a:lnTo>
                <a:lnTo>
                  <a:pt x="125535" y="6109"/>
                </a:lnTo>
                <a:lnTo>
                  <a:pt x="84689" y="23349"/>
                </a:lnTo>
                <a:lnTo>
                  <a:pt x="50082" y="50085"/>
                </a:lnTo>
                <a:lnTo>
                  <a:pt x="23345" y="84685"/>
                </a:lnTo>
                <a:lnTo>
                  <a:pt x="6107" y="125515"/>
                </a:lnTo>
                <a:lnTo>
                  <a:pt x="0" y="170941"/>
                </a:lnTo>
                <a:lnTo>
                  <a:pt x="0" y="4990795"/>
                </a:lnTo>
                <a:lnTo>
                  <a:pt x="6107" y="5036252"/>
                </a:lnTo>
                <a:lnTo>
                  <a:pt x="23345" y="5077098"/>
                </a:lnTo>
                <a:lnTo>
                  <a:pt x="50082" y="5111705"/>
                </a:lnTo>
                <a:lnTo>
                  <a:pt x="84689" y="5138442"/>
                </a:lnTo>
                <a:lnTo>
                  <a:pt x="125535" y="5155680"/>
                </a:lnTo>
                <a:lnTo>
                  <a:pt x="170992" y="5161788"/>
                </a:lnTo>
                <a:lnTo>
                  <a:pt x="1538986" y="5161788"/>
                </a:lnTo>
                <a:lnTo>
                  <a:pt x="1584412" y="5155680"/>
                </a:lnTo>
                <a:lnTo>
                  <a:pt x="1625242" y="5138442"/>
                </a:lnTo>
                <a:lnTo>
                  <a:pt x="1659842" y="5111705"/>
                </a:lnTo>
                <a:lnTo>
                  <a:pt x="1686578" y="5077098"/>
                </a:lnTo>
                <a:lnTo>
                  <a:pt x="1703818" y="5036252"/>
                </a:lnTo>
                <a:lnTo>
                  <a:pt x="1709927" y="4990795"/>
                </a:lnTo>
                <a:lnTo>
                  <a:pt x="1709927" y="170941"/>
                </a:lnTo>
                <a:lnTo>
                  <a:pt x="1703818" y="125515"/>
                </a:lnTo>
                <a:lnTo>
                  <a:pt x="1686578" y="84685"/>
                </a:lnTo>
                <a:lnTo>
                  <a:pt x="1659842" y="50085"/>
                </a:lnTo>
                <a:lnTo>
                  <a:pt x="1625242" y="23349"/>
                </a:lnTo>
                <a:lnTo>
                  <a:pt x="1584412" y="6109"/>
                </a:lnTo>
                <a:lnTo>
                  <a:pt x="1538986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93444" y="3646170"/>
            <a:ext cx="1403985" cy="2496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61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Bakteremiye</a:t>
            </a:r>
            <a:r>
              <a:rPr sz="1400" b="1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bağlı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ts val="1610"/>
              </a:lnSpc>
            </a:pP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bulgular</a:t>
            </a:r>
            <a:endParaRPr sz="1400">
              <a:latin typeface="Calibri"/>
              <a:cs typeface="Calibri"/>
            </a:endParaRPr>
          </a:p>
          <a:p>
            <a:pPr marL="125730" marR="27940" indent="-113030">
              <a:lnSpc>
                <a:spcPct val="91600"/>
              </a:lnSpc>
              <a:spcBef>
                <a:spcPts val="600"/>
              </a:spcBef>
              <a:buChar char="•"/>
              <a:tabLst>
                <a:tab pos="127000" algn="l"/>
              </a:tabLst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Sistemik</a:t>
            </a:r>
            <a:r>
              <a:rPr sz="14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toksisite 	(miyalji,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artralji, 	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baş</a:t>
            </a:r>
            <a:r>
              <a:rPr sz="1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ağrısı,</a:t>
            </a:r>
            <a:r>
              <a:rPr sz="1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gece 	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terlemesi,</a:t>
            </a:r>
            <a:r>
              <a:rPr sz="14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kilo 	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kaybı)</a:t>
            </a:r>
            <a:endParaRPr sz="1400">
              <a:latin typeface="Calibri"/>
              <a:cs typeface="Calibri"/>
            </a:endParaRPr>
          </a:p>
          <a:p>
            <a:pPr marL="125730" indent="-113030">
              <a:lnSpc>
                <a:spcPts val="1610"/>
              </a:lnSpc>
              <a:spcBef>
                <a:spcPts val="110"/>
              </a:spcBef>
              <a:buFont typeface="Calibri"/>
              <a:buChar char="•"/>
              <a:tabLst>
                <a:tab pos="125730" algn="l"/>
              </a:tabLst>
            </a:pP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Ateş</a:t>
            </a:r>
            <a:r>
              <a:rPr sz="14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(bakteremi</a:t>
            </a:r>
            <a:endParaRPr sz="1400">
              <a:latin typeface="Calibri"/>
              <a:cs typeface="Calibri"/>
            </a:endParaRPr>
          </a:p>
          <a:p>
            <a:pPr marL="127000" marR="5080">
              <a:lnSpc>
                <a:spcPct val="91700"/>
              </a:lnSpc>
              <a:spcBef>
                <a:spcPts val="65"/>
              </a:spcBef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süreklilik</a:t>
            </a:r>
            <a:r>
              <a:rPr sz="14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gösterir,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hasta</a:t>
            </a:r>
            <a:r>
              <a:rPr sz="1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sürekli subfebril seyredebilir)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883666" y="1524000"/>
            <a:ext cx="3426460" cy="5161915"/>
            <a:chOff x="883666" y="1524000"/>
            <a:chExt cx="3426460" cy="516191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90016" y="1833372"/>
              <a:ext cx="1606296" cy="1719072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890016" y="1833372"/>
              <a:ext cx="1606550" cy="1719580"/>
            </a:xfrm>
            <a:custGeom>
              <a:avLst/>
              <a:gdLst/>
              <a:ahLst/>
              <a:cxnLst/>
              <a:rect l="l" t="t" r="r" b="b"/>
              <a:pathLst>
                <a:path w="1606550" h="1719579">
                  <a:moveTo>
                    <a:pt x="0" y="859536"/>
                  </a:moveTo>
                  <a:lnTo>
                    <a:pt x="1363" y="809029"/>
                  </a:lnTo>
                  <a:lnTo>
                    <a:pt x="5403" y="759292"/>
                  </a:lnTo>
                  <a:lnTo>
                    <a:pt x="12044" y="710404"/>
                  </a:lnTo>
                  <a:lnTo>
                    <a:pt x="21212" y="662446"/>
                  </a:lnTo>
                  <a:lnTo>
                    <a:pt x="32829" y="615499"/>
                  </a:lnTo>
                  <a:lnTo>
                    <a:pt x="46823" y="569643"/>
                  </a:lnTo>
                  <a:lnTo>
                    <a:pt x="63116" y="524958"/>
                  </a:lnTo>
                  <a:lnTo>
                    <a:pt x="81633" y="481526"/>
                  </a:lnTo>
                  <a:lnTo>
                    <a:pt x="102301" y="439426"/>
                  </a:lnTo>
                  <a:lnTo>
                    <a:pt x="125042" y="398741"/>
                  </a:lnTo>
                  <a:lnTo>
                    <a:pt x="149781" y="359549"/>
                  </a:lnTo>
                  <a:lnTo>
                    <a:pt x="176444" y="321932"/>
                  </a:lnTo>
                  <a:lnTo>
                    <a:pt x="204955" y="285971"/>
                  </a:lnTo>
                  <a:lnTo>
                    <a:pt x="235238" y="251745"/>
                  </a:lnTo>
                  <a:lnTo>
                    <a:pt x="267219" y="219336"/>
                  </a:lnTo>
                  <a:lnTo>
                    <a:pt x="300822" y="188824"/>
                  </a:lnTo>
                  <a:lnTo>
                    <a:pt x="335971" y="160290"/>
                  </a:lnTo>
                  <a:lnTo>
                    <a:pt x="372592" y="133815"/>
                  </a:lnTo>
                  <a:lnTo>
                    <a:pt x="410609" y="109478"/>
                  </a:lnTo>
                  <a:lnTo>
                    <a:pt x="449946" y="87361"/>
                  </a:lnTo>
                  <a:lnTo>
                    <a:pt x="490529" y="67544"/>
                  </a:lnTo>
                  <a:lnTo>
                    <a:pt x="532281" y="50107"/>
                  </a:lnTo>
                  <a:lnTo>
                    <a:pt x="575128" y="35132"/>
                  </a:lnTo>
                  <a:lnTo>
                    <a:pt x="618995" y="22700"/>
                  </a:lnTo>
                  <a:lnTo>
                    <a:pt x="663805" y="12889"/>
                  </a:lnTo>
                  <a:lnTo>
                    <a:pt x="709485" y="5782"/>
                  </a:lnTo>
                  <a:lnTo>
                    <a:pt x="755957" y="1459"/>
                  </a:lnTo>
                  <a:lnTo>
                    <a:pt x="803147" y="0"/>
                  </a:lnTo>
                  <a:lnTo>
                    <a:pt x="850343" y="1459"/>
                  </a:lnTo>
                  <a:lnTo>
                    <a:pt x="896820" y="5782"/>
                  </a:lnTo>
                  <a:lnTo>
                    <a:pt x="942503" y="12889"/>
                  </a:lnTo>
                  <a:lnTo>
                    <a:pt x="987316" y="22700"/>
                  </a:lnTo>
                  <a:lnTo>
                    <a:pt x="1031185" y="35132"/>
                  </a:lnTo>
                  <a:lnTo>
                    <a:pt x="1074034" y="50107"/>
                  </a:lnTo>
                  <a:lnTo>
                    <a:pt x="1115788" y="67544"/>
                  </a:lnTo>
                  <a:lnTo>
                    <a:pt x="1156371" y="87361"/>
                  </a:lnTo>
                  <a:lnTo>
                    <a:pt x="1195709" y="109478"/>
                  </a:lnTo>
                  <a:lnTo>
                    <a:pt x="1233725" y="133815"/>
                  </a:lnTo>
                  <a:lnTo>
                    <a:pt x="1270346" y="160290"/>
                  </a:lnTo>
                  <a:lnTo>
                    <a:pt x="1305494" y="188824"/>
                  </a:lnTo>
                  <a:lnTo>
                    <a:pt x="1339096" y="219336"/>
                  </a:lnTo>
                  <a:lnTo>
                    <a:pt x="1371076" y="251745"/>
                  </a:lnTo>
                  <a:lnTo>
                    <a:pt x="1401358" y="285971"/>
                  </a:lnTo>
                  <a:lnTo>
                    <a:pt x="1429867" y="321932"/>
                  </a:lnTo>
                  <a:lnTo>
                    <a:pt x="1456528" y="359549"/>
                  </a:lnTo>
                  <a:lnTo>
                    <a:pt x="1481266" y="398741"/>
                  </a:lnTo>
                  <a:lnTo>
                    <a:pt x="1504005" y="439426"/>
                  </a:lnTo>
                  <a:lnTo>
                    <a:pt x="1524670" y="481526"/>
                  </a:lnTo>
                  <a:lnTo>
                    <a:pt x="1543186" y="524958"/>
                  </a:lnTo>
                  <a:lnTo>
                    <a:pt x="1559478" y="569643"/>
                  </a:lnTo>
                  <a:lnTo>
                    <a:pt x="1573470" y="615499"/>
                  </a:lnTo>
                  <a:lnTo>
                    <a:pt x="1585086" y="662446"/>
                  </a:lnTo>
                  <a:lnTo>
                    <a:pt x="1594252" y="710404"/>
                  </a:lnTo>
                  <a:lnTo>
                    <a:pt x="1600893" y="759292"/>
                  </a:lnTo>
                  <a:lnTo>
                    <a:pt x="1604932" y="809029"/>
                  </a:lnTo>
                  <a:lnTo>
                    <a:pt x="1606296" y="859536"/>
                  </a:lnTo>
                  <a:lnTo>
                    <a:pt x="1604932" y="910042"/>
                  </a:lnTo>
                  <a:lnTo>
                    <a:pt x="1600893" y="959779"/>
                  </a:lnTo>
                  <a:lnTo>
                    <a:pt x="1594252" y="1008667"/>
                  </a:lnTo>
                  <a:lnTo>
                    <a:pt x="1585086" y="1056625"/>
                  </a:lnTo>
                  <a:lnTo>
                    <a:pt x="1573470" y="1103572"/>
                  </a:lnTo>
                  <a:lnTo>
                    <a:pt x="1559478" y="1149428"/>
                  </a:lnTo>
                  <a:lnTo>
                    <a:pt x="1543186" y="1194113"/>
                  </a:lnTo>
                  <a:lnTo>
                    <a:pt x="1524670" y="1237545"/>
                  </a:lnTo>
                  <a:lnTo>
                    <a:pt x="1504005" y="1279645"/>
                  </a:lnTo>
                  <a:lnTo>
                    <a:pt x="1481266" y="1320330"/>
                  </a:lnTo>
                  <a:lnTo>
                    <a:pt x="1456528" y="1359522"/>
                  </a:lnTo>
                  <a:lnTo>
                    <a:pt x="1429867" y="1397139"/>
                  </a:lnTo>
                  <a:lnTo>
                    <a:pt x="1401358" y="1433100"/>
                  </a:lnTo>
                  <a:lnTo>
                    <a:pt x="1371076" y="1467326"/>
                  </a:lnTo>
                  <a:lnTo>
                    <a:pt x="1339096" y="1499735"/>
                  </a:lnTo>
                  <a:lnTo>
                    <a:pt x="1305494" y="1530247"/>
                  </a:lnTo>
                  <a:lnTo>
                    <a:pt x="1270346" y="1558781"/>
                  </a:lnTo>
                  <a:lnTo>
                    <a:pt x="1233725" y="1585256"/>
                  </a:lnTo>
                  <a:lnTo>
                    <a:pt x="1195709" y="1609593"/>
                  </a:lnTo>
                  <a:lnTo>
                    <a:pt x="1156371" y="1631710"/>
                  </a:lnTo>
                  <a:lnTo>
                    <a:pt x="1115788" y="1651527"/>
                  </a:lnTo>
                  <a:lnTo>
                    <a:pt x="1074034" y="1668964"/>
                  </a:lnTo>
                  <a:lnTo>
                    <a:pt x="1031185" y="1683939"/>
                  </a:lnTo>
                  <a:lnTo>
                    <a:pt x="987316" y="1696371"/>
                  </a:lnTo>
                  <a:lnTo>
                    <a:pt x="942503" y="1706182"/>
                  </a:lnTo>
                  <a:lnTo>
                    <a:pt x="896820" y="1713289"/>
                  </a:lnTo>
                  <a:lnTo>
                    <a:pt x="850343" y="1717612"/>
                  </a:lnTo>
                  <a:lnTo>
                    <a:pt x="803147" y="1719072"/>
                  </a:lnTo>
                  <a:lnTo>
                    <a:pt x="755957" y="1717612"/>
                  </a:lnTo>
                  <a:lnTo>
                    <a:pt x="709485" y="1713289"/>
                  </a:lnTo>
                  <a:lnTo>
                    <a:pt x="663805" y="1706182"/>
                  </a:lnTo>
                  <a:lnTo>
                    <a:pt x="618995" y="1696371"/>
                  </a:lnTo>
                  <a:lnTo>
                    <a:pt x="575128" y="1683939"/>
                  </a:lnTo>
                  <a:lnTo>
                    <a:pt x="532281" y="1668964"/>
                  </a:lnTo>
                  <a:lnTo>
                    <a:pt x="490529" y="1651527"/>
                  </a:lnTo>
                  <a:lnTo>
                    <a:pt x="449946" y="1631710"/>
                  </a:lnTo>
                  <a:lnTo>
                    <a:pt x="410609" y="1609593"/>
                  </a:lnTo>
                  <a:lnTo>
                    <a:pt x="372592" y="1585256"/>
                  </a:lnTo>
                  <a:lnTo>
                    <a:pt x="335971" y="1558781"/>
                  </a:lnTo>
                  <a:lnTo>
                    <a:pt x="300822" y="1530247"/>
                  </a:lnTo>
                  <a:lnTo>
                    <a:pt x="267219" y="1499735"/>
                  </a:lnTo>
                  <a:lnTo>
                    <a:pt x="235238" y="1467326"/>
                  </a:lnTo>
                  <a:lnTo>
                    <a:pt x="204955" y="1433100"/>
                  </a:lnTo>
                  <a:lnTo>
                    <a:pt x="176444" y="1397139"/>
                  </a:lnTo>
                  <a:lnTo>
                    <a:pt x="149781" y="1359522"/>
                  </a:lnTo>
                  <a:lnTo>
                    <a:pt x="125042" y="1320330"/>
                  </a:lnTo>
                  <a:lnTo>
                    <a:pt x="102301" y="1279645"/>
                  </a:lnTo>
                  <a:lnTo>
                    <a:pt x="81633" y="1237545"/>
                  </a:lnTo>
                  <a:lnTo>
                    <a:pt x="63116" y="1194113"/>
                  </a:lnTo>
                  <a:lnTo>
                    <a:pt x="46823" y="1149428"/>
                  </a:lnTo>
                  <a:lnTo>
                    <a:pt x="32829" y="1103572"/>
                  </a:lnTo>
                  <a:lnTo>
                    <a:pt x="21212" y="1056625"/>
                  </a:lnTo>
                  <a:lnTo>
                    <a:pt x="12044" y="1008667"/>
                  </a:lnTo>
                  <a:lnTo>
                    <a:pt x="5403" y="959779"/>
                  </a:lnTo>
                  <a:lnTo>
                    <a:pt x="1363" y="910042"/>
                  </a:lnTo>
                  <a:lnTo>
                    <a:pt x="0" y="859536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599944" y="1524000"/>
              <a:ext cx="1710055" cy="5161915"/>
            </a:xfrm>
            <a:custGeom>
              <a:avLst/>
              <a:gdLst/>
              <a:ahLst/>
              <a:cxnLst/>
              <a:rect l="l" t="t" r="r" b="b"/>
              <a:pathLst>
                <a:path w="1710054" h="5161915">
                  <a:moveTo>
                    <a:pt x="1538985" y="0"/>
                  </a:moveTo>
                  <a:lnTo>
                    <a:pt x="170942" y="0"/>
                  </a:lnTo>
                  <a:lnTo>
                    <a:pt x="125515" y="6109"/>
                  </a:lnTo>
                  <a:lnTo>
                    <a:pt x="84685" y="23349"/>
                  </a:lnTo>
                  <a:lnTo>
                    <a:pt x="50085" y="50085"/>
                  </a:lnTo>
                  <a:lnTo>
                    <a:pt x="23349" y="84685"/>
                  </a:lnTo>
                  <a:lnTo>
                    <a:pt x="6109" y="125515"/>
                  </a:lnTo>
                  <a:lnTo>
                    <a:pt x="0" y="170941"/>
                  </a:lnTo>
                  <a:lnTo>
                    <a:pt x="0" y="4990795"/>
                  </a:lnTo>
                  <a:lnTo>
                    <a:pt x="6109" y="5036252"/>
                  </a:lnTo>
                  <a:lnTo>
                    <a:pt x="23349" y="5077098"/>
                  </a:lnTo>
                  <a:lnTo>
                    <a:pt x="50085" y="5111705"/>
                  </a:lnTo>
                  <a:lnTo>
                    <a:pt x="84685" y="5138442"/>
                  </a:lnTo>
                  <a:lnTo>
                    <a:pt x="125515" y="5155680"/>
                  </a:lnTo>
                  <a:lnTo>
                    <a:pt x="170942" y="5161788"/>
                  </a:lnTo>
                  <a:lnTo>
                    <a:pt x="1538985" y="5161788"/>
                  </a:lnTo>
                  <a:lnTo>
                    <a:pt x="1584412" y="5155680"/>
                  </a:lnTo>
                  <a:lnTo>
                    <a:pt x="1625242" y="5138442"/>
                  </a:lnTo>
                  <a:lnTo>
                    <a:pt x="1659842" y="5111705"/>
                  </a:lnTo>
                  <a:lnTo>
                    <a:pt x="1686578" y="5077098"/>
                  </a:lnTo>
                  <a:lnTo>
                    <a:pt x="1703818" y="5036252"/>
                  </a:lnTo>
                  <a:lnTo>
                    <a:pt x="1709928" y="4990795"/>
                  </a:lnTo>
                  <a:lnTo>
                    <a:pt x="1709928" y="170941"/>
                  </a:lnTo>
                  <a:lnTo>
                    <a:pt x="1703818" y="125515"/>
                  </a:lnTo>
                  <a:lnTo>
                    <a:pt x="1686578" y="84685"/>
                  </a:lnTo>
                  <a:lnTo>
                    <a:pt x="1659842" y="50085"/>
                  </a:lnTo>
                  <a:lnTo>
                    <a:pt x="1625242" y="23349"/>
                  </a:lnTo>
                  <a:lnTo>
                    <a:pt x="1584412" y="6109"/>
                  </a:lnTo>
                  <a:lnTo>
                    <a:pt x="153898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2791714" y="3646170"/>
            <a:ext cx="1324610" cy="1162050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2700" marR="342900">
              <a:lnSpc>
                <a:spcPts val="1540"/>
              </a:lnSpc>
              <a:spcBef>
                <a:spcPts val="270"/>
              </a:spcBef>
            </a:pP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Endokardiyal bulgular</a:t>
            </a:r>
            <a:endParaRPr sz="1400">
              <a:latin typeface="Calibri"/>
              <a:cs typeface="Calibri"/>
            </a:endParaRPr>
          </a:p>
          <a:p>
            <a:pPr marL="125730" indent="-113030">
              <a:lnSpc>
                <a:spcPct val="100000"/>
              </a:lnSpc>
              <a:spcBef>
                <a:spcPts val="425"/>
              </a:spcBef>
              <a:buFont typeface="Calibri"/>
              <a:buChar char="•"/>
              <a:tabLst>
                <a:tab pos="125730" algn="l"/>
              </a:tabLst>
            </a:pP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Üfürüm</a:t>
            </a:r>
            <a:endParaRPr sz="1400">
              <a:latin typeface="Calibri"/>
              <a:cs typeface="Calibri"/>
            </a:endParaRPr>
          </a:p>
          <a:p>
            <a:pPr marL="125730" indent="-113030">
              <a:lnSpc>
                <a:spcPct val="100000"/>
              </a:lnSpc>
              <a:spcBef>
                <a:spcPts val="120"/>
              </a:spcBef>
              <a:buChar char="•"/>
              <a:tabLst>
                <a:tab pos="125730" algn="l"/>
              </a:tabLst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Kalp</a:t>
            </a:r>
            <a:r>
              <a:rPr sz="14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yetmezliği</a:t>
            </a:r>
            <a:endParaRPr sz="1400">
              <a:latin typeface="Calibri"/>
              <a:cs typeface="Calibri"/>
            </a:endParaRPr>
          </a:p>
          <a:p>
            <a:pPr marL="125730" indent="-113030">
              <a:lnSpc>
                <a:spcPct val="100000"/>
              </a:lnSpc>
              <a:spcBef>
                <a:spcPts val="110"/>
              </a:spcBef>
              <a:buChar char="•"/>
              <a:tabLst>
                <a:tab pos="125730" algn="l"/>
              </a:tabLst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İleti</a:t>
            </a:r>
            <a:r>
              <a:rPr sz="1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bozuklukları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2643885" y="1524000"/>
            <a:ext cx="3426460" cy="5161915"/>
            <a:chOff x="2643885" y="1524000"/>
            <a:chExt cx="3426460" cy="5161915"/>
          </a:xfrm>
        </p:grpSpPr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50235" y="1833372"/>
              <a:ext cx="1607819" cy="1719072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2650235" y="1833372"/>
              <a:ext cx="1607820" cy="1719580"/>
            </a:xfrm>
            <a:custGeom>
              <a:avLst/>
              <a:gdLst/>
              <a:ahLst/>
              <a:cxnLst/>
              <a:rect l="l" t="t" r="r" b="b"/>
              <a:pathLst>
                <a:path w="1607820" h="1719579">
                  <a:moveTo>
                    <a:pt x="0" y="859536"/>
                  </a:moveTo>
                  <a:lnTo>
                    <a:pt x="1364" y="809029"/>
                  </a:lnTo>
                  <a:lnTo>
                    <a:pt x="5408" y="759292"/>
                  </a:lnTo>
                  <a:lnTo>
                    <a:pt x="12055" y="710404"/>
                  </a:lnTo>
                  <a:lnTo>
                    <a:pt x="21231" y="662446"/>
                  </a:lnTo>
                  <a:lnTo>
                    <a:pt x="32860" y="615499"/>
                  </a:lnTo>
                  <a:lnTo>
                    <a:pt x="46866" y="569643"/>
                  </a:lnTo>
                  <a:lnTo>
                    <a:pt x="63174" y="524958"/>
                  </a:lnTo>
                  <a:lnTo>
                    <a:pt x="81709" y="481526"/>
                  </a:lnTo>
                  <a:lnTo>
                    <a:pt x="102395" y="439426"/>
                  </a:lnTo>
                  <a:lnTo>
                    <a:pt x="125157" y="398741"/>
                  </a:lnTo>
                  <a:lnTo>
                    <a:pt x="149920" y="359549"/>
                  </a:lnTo>
                  <a:lnTo>
                    <a:pt x="176608" y="321932"/>
                  </a:lnTo>
                  <a:lnTo>
                    <a:pt x="205146" y="285971"/>
                  </a:lnTo>
                  <a:lnTo>
                    <a:pt x="235458" y="251745"/>
                  </a:lnTo>
                  <a:lnTo>
                    <a:pt x="267468" y="219336"/>
                  </a:lnTo>
                  <a:lnTo>
                    <a:pt x="301103" y="188824"/>
                  </a:lnTo>
                  <a:lnTo>
                    <a:pt x="336285" y="160290"/>
                  </a:lnTo>
                  <a:lnTo>
                    <a:pt x="372941" y="133815"/>
                  </a:lnTo>
                  <a:lnTo>
                    <a:pt x="410993" y="109478"/>
                  </a:lnTo>
                  <a:lnTo>
                    <a:pt x="450368" y="87361"/>
                  </a:lnTo>
                  <a:lnTo>
                    <a:pt x="490989" y="67544"/>
                  </a:lnTo>
                  <a:lnTo>
                    <a:pt x="532782" y="50107"/>
                  </a:lnTo>
                  <a:lnTo>
                    <a:pt x="575670" y="35132"/>
                  </a:lnTo>
                  <a:lnTo>
                    <a:pt x="619579" y="22700"/>
                  </a:lnTo>
                  <a:lnTo>
                    <a:pt x="664432" y="12889"/>
                  </a:lnTo>
                  <a:lnTo>
                    <a:pt x="710156" y="5782"/>
                  </a:lnTo>
                  <a:lnTo>
                    <a:pt x="756673" y="1459"/>
                  </a:lnTo>
                  <a:lnTo>
                    <a:pt x="803910" y="0"/>
                  </a:lnTo>
                  <a:lnTo>
                    <a:pt x="851146" y="1459"/>
                  </a:lnTo>
                  <a:lnTo>
                    <a:pt x="897663" y="5782"/>
                  </a:lnTo>
                  <a:lnTo>
                    <a:pt x="943387" y="12889"/>
                  </a:lnTo>
                  <a:lnTo>
                    <a:pt x="988240" y="22700"/>
                  </a:lnTo>
                  <a:lnTo>
                    <a:pt x="1032149" y="35132"/>
                  </a:lnTo>
                  <a:lnTo>
                    <a:pt x="1075037" y="50107"/>
                  </a:lnTo>
                  <a:lnTo>
                    <a:pt x="1116830" y="67544"/>
                  </a:lnTo>
                  <a:lnTo>
                    <a:pt x="1157451" y="87361"/>
                  </a:lnTo>
                  <a:lnTo>
                    <a:pt x="1196826" y="109478"/>
                  </a:lnTo>
                  <a:lnTo>
                    <a:pt x="1234878" y="133815"/>
                  </a:lnTo>
                  <a:lnTo>
                    <a:pt x="1271534" y="160290"/>
                  </a:lnTo>
                  <a:lnTo>
                    <a:pt x="1306716" y="188824"/>
                  </a:lnTo>
                  <a:lnTo>
                    <a:pt x="1340351" y="219336"/>
                  </a:lnTo>
                  <a:lnTo>
                    <a:pt x="1372361" y="251745"/>
                  </a:lnTo>
                  <a:lnTo>
                    <a:pt x="1402673" y="285971"/>
                  </a:lnTo>
                  <a:lnTo>
                    <a:pt x="1431211" y="321932"/>
                  </a:lnTo>
                  <a:lnTo>
                    <a:pt x="1457899" y="359549"/>
                  </a:lnTo>
                  <a:lnTo>
                    <a:pt x="1482662" y="398741"/>
                  </a:lnTo>
                  <a:lnTo>
                    <a:pt x="1505424" y="439426"/>
                  </a:lnTo>
                  <a:lnTo>
                    <a:pt x="1526110" y="481526"/>
                  </a:lnTo>
                  <a:lnTo>
                    <a:pt x="1544645" y="524958"/>
                  </a:lnTo>
                  <a:lnTo>
                    <a:pt x="1560953" y="569643"/>
                  </a:lnTo>
                  <a:lnTo>
                    <a:pt x="1574959" y="615499"/>
                  </a:lnTo>
                  <a:lnTo>
                    <a:pt x="1586588" y="662446"/>
                  </a:lnTo>
                  <a:lnTo>
                    <a:pt x="1595764" y="710404"/>
                  </a:lnTo>
                  <a:lnTo>
                    <a:pt x="1602411" y="759292"/>
                  </a:lnTo>
                  <a:lnTo>
                    <a:pt x="1606455" y="809029"/>
                  </a:lnTo>
                  <a:lnTo>
                    <a:pt x="1607819" y="859536"/>
                  </a:lnTo>
                  <a:lnTo>
                    <a:pt x="1606455" y="910042"/>
                  </a:lnTo>
                  <a:lnTo>
                    <a:pt x="1602411" y="959779"/>
                  </a:lnTo>
                  <a:lnTo>
                    <a:pt x="1595764" y="1008667"/>
                  </a:lnTo>
                  <a:lnTo>
                    <a:pt x="1586588" y="1056625"/>
                  </a:lnTo>
                  <a:lnTo>
                    <a:pt x="1574959" y="1103572"/>
                  </a:lnTo>
                  <a:lnTo>
                    <a:pt x="1560953" y="1149428"/>
                  </a:lnTo>
                  <a:lnTo>
                    <a:pt x="1544645" y="1194113"/>
                  </a:lnTo>
                  <a:lnTo>
                    <a:pt x="1526110" y="1237545"/>
                  </a:lnTo>
                  <a:lnTo>
                    <a:pt x="1505424" y="1279645"/>
                  </a:lnTo>
                  <a:lnTo>
                    <a:pt x="1482662" y="1320330"/>
                  </a:lnTo>
                  <a:lnTo>
                    <a:pt x="1457899" y="1359522"/>
                  </a:lnTo>
                  <a:lnTo>
                    <a:pt x="1431211" y="1397139"/>
                  </a:lnTo>
                  <a:lnTo>
                    <a:pt x="1402673" y="1433100"/>
                  </a:lnTo>
                  <a:lnTo>
                    <a:pt x="1372362" y="1467326"/>
                  </a:lnTo>
                  <a:lnTo>
                    <a:pt x="1340351" y="1499735"/>
                  </a:lnTo>
                  <a:lnTo>
                    <a:pt x="1306716" y="1530247"/>
                  </a:lnTo>
                  <a:lnTo>
                    <a:pt x="1271534" y="1558781"/>
                  </a:lnTo>
                  <a:lnTo>
                    <a:pt x="1234878" y="1585256"/>
                  </a:lnTo>
                  <a:lnTo>
                    <a:pt x="1196826" y="1609593"/>
                  </a:lnTo>
                  <a:lnTo>
                    <a:pt x="1157451" y="1631710"/>
                  </a:lnTo>
                  <a:lnTo>
                    <a:pt x="1116830" y="1651527"/>
                  </a:lnTo>
                  <a:lnTo>
                    <a:pt x="1075037" y="1668964"/>
                  </a:lnTo>
                  <a:lnTo>
                    <a:pt x="1032149" y="1683939"/>
                  </a:lnTo>
                  <a:lnTo>
                    <a:pt x="988240" y="1696371"/>
                  </a:lnTo>
                  <a:lnTo>
                    <a:pt x="943387" y="1706182"/>
                  </a:lnTo>
                  <a:lnTo>
                    <a:pt x="897663" y="1713289"/>
                  </a:lnTo>
                  <a:lnTo>
                    <a:pt x="851146" y="1717612"/>
                  </a:lnTo>
                  <a:lnTo>
                    <a:pt x="803910" y="1719072"/>
                  </a:lnTo>
                  <a:lnTo>
                    <a:pt x="756673" y="1717612"/>
                  </a:lnTo>
                  <a:lnTo>
                    <a:pt x="710156" y="1713289"/>
                  </a:lnTo>
                  <a:lnTo>
                    <a:pt x="664432" y="1706182"/>
                  </a:lnTo>
                  <a:lnTo>
                    <a:pt x="619579" y="1696371"/>
                  </a:lnTo>
                  <a:lnTo>
                    <a:pt x="575670" y="1683939"/>
                  </a:lnTo>
                  <a:lnTo>
                    <a:pt x="532782" y="1668964"/>
                  </a:lnTo>
                  <a:lnTo>
                    <a:pt x="490989" y="1651527"/>
                  </a:lnTo>
                  <a:lnTo>
                    <a:pt x="450368" y="1631710"/>
                  </a:lnTo>
                  <a:lnTo>
                    <a:pt x="410993" y="1609593"/>
                  </a:lnTo>
                  <a:lnTo>
                    <a:pt x="372941" y="1585256"/>
                  </a:lnTo>
                  <a:lnTo>
                    <a:pt x="336285" y="1558781"/>
                  </a:lnTo>
                  <a:lnTo>
                    <a:pt x="301103" y="1530247"/>
                  </a:lnTo>
                  <a:lnTo>
                    <a:pt x="267468" y="1499735"/>
                  </a:lnTo>
                  <a:lnTo>
                    <a:pt x="235457" y="1467326"/>
                  </a:lnTo>
                  <a:lnTo>
                    <a:pt x="205146" y="1433100"/>
                  </a:lnTo>
                  <a:lnTo>
                    <a:pt x="176608" y="1397139"/>
                  </a:lnTo>
                  <a:lnTo>
                    <a:pt x="149920" y="1359522"/>
                  </a:lnTo>
                  <a:lnTo>
                    <a:pt x="125157" y="1320330"/>
                  </a:lnTo>
                  <a:lnTo>
                    <a:pt x="102395" y="1279645"/>
                  </a:lnTo>
                  <a:lnTo>
                    <a:pt x="81709" y="1237545"/>
                  </a:lnTo>
                  <a:lnTo>
                    <a:pt x="63174" y="1194113"/>
                  </a:lnTo>
                  <a:lnTo>
                    <a:pt x="46866" y="1149428"/>
                  </a:lnTo>
                  <a:lnTo>
                    <a:pt x="32860" y="1103572"/>
                  </a:lnTo>
                  <a:lnTo>
                    <a:pt x="21231" y="1056625"/>
                  </a:lnTo>
                  <a:lnTo>
                    <a:pt x="12055" y="1008667"/>
                  </a:lnTo>
                  <a:lnTo>
                    <a:pt x="5408" y="959779"/>
                  </a:lnTo>
                  <a:lnTo>
                    <a:pt x="1364" y="910042"/>
                  </a:lnTo>
                  <a:lnTo>
                    <a:pt x="0" y="859536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360163" y="1524000"/>
              <a:ext cx="1710055" cy="5161915"/>
            </a:xfrm>
            <a:custGeom>
              <a:avLst/>
              <a:gdLst/>
              <a:ahLst/>
              <a:cxnLst/>
              <a:rect l="l" t="t" r="r" b="b"/>
              <a:pathLst>
                <a:path w="1710054" h="5161915">
                  <a:moveTo>
                    <a:pt x="1538986" y="0"/>
                  </a:moveTo>
                  <a:lnTo>
                    <a:pt x="170941" y="0"/>
                  </a:lnTo>
                  <a:lnTo>
                    <a:pt x="125515" y="6109"/>
                  </a:lnTo>
                  <a:lnTo>
                    <a:pt x="84685" y="23349"/>
                  </a:lnTo>
                  <a:lnTo>
                    <a:pt x="50085" y="50085"/>
                  </a:lnTo>
                  <a:lnTo>
                    <a:pt x="23349" y="84685"/>
                  </a:lnTo>
                  <a:lnTo>
                    <a:pt x="6109" y="125515"/>
                  </a:lnTo>
                  <a:lnTo>
                    <a:pt x="0" y="170941"/>
                  </a:lnTo>
                  <a:lnTo>
                    <a:pt x="0" y="4990795"/>
                  </a:lnTo>
                  <a:lnTo>
                    <a:pt x="6109" y="5036252"/>
                  </a:lnTo>
                  <a:lnTo>
                    <a:pt x="23349" y="5077098"/>
                  </a:lnTo>
                  <a:lnTo>
                    <a:pt x="50085" y="5111705"/>
                  </a:lnTo>
                  <a:lnTo>
                    <a:pt x="84685" y="5138442"/>
                  </a:lnTo>
                  <a:lnTo>
                    <a:pt x="125515" y="5155680"/>
                  </a:lnTo>
                  <a:lnTo>
                    <a:pt x="170941" y="5161788"/>
                  </a:lnTo>
                  <a:lnTo>
                    <a:pt x="1538986" y="5161788"/>
                  </a:lnTo>
                  <a:lnTo>
                    <a:pt x="1584412" y="5155680"/>
                  </a:lnTo>
                  <a:lnTo>
                    <a:pt x="1625242" y="5138442"/>
                  </a:lnTo>
                  <a:lnTo>
                    <a:pt x="1659842" y="5111705"/>
                  </a:lnTo>
                  <a:lnTo>
                    <a:pt x="1686578" y="5077098"/>
                  </a:lnTo>
                  <a:lnTo>
                    <a:pt x="1703818" y="5036252"/>
                  </a:lnTo>
                  <a:lnTo>
                    <a:pt x="1709927" y="4990795"/>
                  </a:lnTo>
                  <a:lnTo>
                    <a:pt x="1709927" y="170941"/>
                  </a:lnTo>
                  <a:lnTo>
                    <a:pt x="1703818" y="125515"/>
                  </a:lnTo>
                  <a:lnTo>
                    <a:pt x="1686578" y="84685"/>
                  </a:lnTo>
                  <a:lnTo>
                    <a:pt x="1659842" y="50085"/>
                  </a:lnTo>
                  <a:lnTo>
                    <a:pt x="1625242" y="23349"/>
                  </a:lnTo>
                  <a:lnTo>
                    <a:pt x="1584412" y="6109"/>
                  </a:lnTo>
                  <a:lnTo>
                    <a:pt x="153898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4453890" y="3646170"/>
            <a:ext cx="1525905" cy="2562860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2700" marR="281305">
              <a:lnSpc>
                <a:spcPts val="1540"/>
              </a:lnSpc>
              <a:spcBef>
                <a:spcPts val="270"/>
              </a:spcBef>
            </a:pP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Septik</a:t>
            </a:r>
            <a:r>
              <a:rPr sz="14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emboli</a:t>
            </a:r>
            <a:r>
              <a:rPr sz="14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25" dirty="0">
                <a:solidFill>
                  <a:srgbClr val="FFFFFF"/>
                </a:solidFill>
                <a:latin typeface="Calibri"/>
                <a:cs typeface="Calibri"/>
              </a:rPr>
              <a:t>ve 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metastatik enfeksiyonlar</a:t>
            </a:r>
            <a:endParaRPr sz="1400">
              <a:latin typeface="Calibri"/>
              <a:cs typeface="Calibri"/>
            </a:endParaRPr>
          </a:p>
          <a:p>
            <a:pPr marL="125730" marR="5080" indent="-113030">
              <a:lnSpc>
                <a:spcPct val="91800"/>
              </a:lnSpc>
              <a:spcBef>
                <a:spcPts val="560"/>
              </a:spcBef>
              <a:buChar char="•"/>
              <a:tabLst>
                <a:tab pos="127000" algn="l"/>
              </a:tabLst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Nörolojik</a:t>
            </a:r>
            <a:r>
              <a:rPr sz="14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bulgular 	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(embolik</a:t>
            </a:r>
            <a:r>
              <a:rPr sz="1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hemoraji, 	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inme,</a:t>
            </a:r>
            <a:r>
              <a:rPr sz="1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beyin</a:t>
            </a:r>
            <a:r>
              <a:rPr sz="1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absesi)</a:t>
            </a:r>
            <a:endParaRPr sz="1400">
              <a:latin typeface="Calibri"/>
              <a:cs typeface="Calibri"/>
            </a:endParaRPr>
          </a:p>
          <a:p>
            <a:pPr marL="125730" marR="325120" indent="-113030">
              <a:lnSpc>
                <a:spcPts val="1540"/>
              </a:lnSpc>
              <a:spcBef>
                <a:spcPts val="275"/>
              </a:spcBef>
              <a:buChar char="•"/>
              <a:tabLst>
                <a:tab pos="127000" algn="l"/>
              </a:tabLst>
            </a:pP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Splenomegali, 	splenik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enfarkt</a:t>
            </a:r>
            <a:endParaRPr sz="1400">
              <a:latin typeface="Calibri"/>
              <a:cs typeface="Calibri"/>
            </a:endParaRPr>
          </a:p>
          <a:p>
            <a:pPr marL="125730" marR="213995" indent="-113030">
              <a:lnSpc>
                <a:spcPts val="1540"/>
              </a:lnSpc>
              <a:spcBef>
                <a:spcPts val="254"/>
              </a:spcBef>
              <a:buChar char="•"/>
              <a:tabLst>
                <a:tab pos="127000" algn="l"/>
              </a:tabLst>
            </a:pP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Osteomiyelit, 	sakroileit,</a:t>
            </a:r>
            <a:r>
              <a:rPr sz="14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septik 	artrit</a:t>
            </a:r>
            <a:endParaRPr sz="1400">
              <a:latin typeface="Calibri"/>
              <a:cs typeface="Calibri"/>
            </a:endParaRPr>
          </a:p>
          <a:p>
            <a:pPr marL="125730" indent="-113030">
              <a:lnSpc>
                <a:spcPct val="100000"/>
              </a:lnSpc>
              <a:spcBef>
                <a:spcPts val="85"/>
              </a:spcBef>
              <a:buChar char="•"/>
              <a:tabLst>
                <a:tab pos="125730" algn="l"/>
              </a:tabLst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Pulmoner</a:t>
            </a:r>
            <a:r>
              <a:rPr sz="1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emboli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4405629" y="1524000"/>
            <a:ext cx="3426460" cy="5161915"/>
            <a:chOff x="4405629" y="1524000"/>
            <a:chExt cx="3426460" cy="5161915"/>
          </a:xfrm>
        </p:grpSpPr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11979" y="1833372"/>
              <a:ext cx="1607820" cy="1719072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4411979" y="1833372"/>
              <a:ext cx="1607820" cy="1719580"/>
            </a:xfrm>
            <a:custGeom>
              <a:avLst/>
              <a:gdLst/>
              <a:ahLst/>
              <a:cxnLst/>
              <a:rect l="l" t="t" r="r" b="b"/>
              <a:pathLst>
                <a:path w="1607820" h="1719579">
                  <a:moveTo>
                    <a:pt x="0" y="859536"/>
                  </a:moveTo>
                  <a:lnTo>
                    <a:pt x="1364" y="809029"/>
                  </a:lnTo>
                  <a:lnTo>
                    <a:pt x="5408" y="759292"/>
                  </a:lnTo>
                  <a:lnTo>
                    <a:pt x="12055" y="710404"/>
                  </a:lnTo>
                  <a:lnTo>
                    <a:pt x="21231" y="662446"/>
                  </a:lnTo>
                  <a:lnTo>
                    <a:pt x="32860" y="615499"/>
                  </a:lnTo>
                  <a:lnTo>
                    <a:pt x="46866" y="569643"/>
                  </a:lnTo>
                  <a:lnTo>
                    <a:pt x="63174" y="524958"/>
                  </a:lnTo>
                  <a:lnTo>
                    <a:pt x="81709" y="481526"/>
                  </a:lnTo>
                  <a:lnTo>
                    <a:pt x="102395" y="439426"/>
                  </a:lnTo>
                  <a:lnTo>
                    <a:pt x="125157" y="398741"/>
                  </a:lnTo>
                  <a:lnTo>
                    <a:pt x="149920" y="359549"/>
                  </a:lnTo>
                  <a:lnTo>
                    <a:pt x="176608" y="321932"/>
                  </a:lnTo>
                  <a:lnTo>
                    <a:pt x="205146" y="285971"/>
                  </a:lnTo>
                  <a:lnTo>
                    <a:pt x="235457" y="251745"/>
                  </a:lnTo>
                  <a:lnTo>
                    <a:pt x="267468" y="219336"/>
                  </a:lnTo>
                  <a:lnTo>
                    <a:pt x="301103" y="188824"/>
                  </a:lnTo>
                  <a:lnTo>
                    <a:pt x="336285" y="160290"/>
                  </a:lnTo>
                  <a:lnTo>
                    <a:pt x="372941" y="133815"/>
                  </a:lnTo>
                  <a:lnTo>
                    <a:pt x="410993" y="109478"/>
                  </a:lnTo>
                  <a:lnTo>
                    <a:pt x="450368" y="87361"/>
                  </a:lnTo>
                  <a:lnTo>
                    <a:pt x="490989" y="67544"/>
                  </a:lnTo>
                  <a:lnTo>
                    <a:pt x="532782" y="50107"/>
                  </a:lnTo>
                  <a:lnTo>
                    <a:pt x="575670" y="35132"/>
                  </a:lnTo>
                  <a:lnTo>
                    <a:pt x="619579" y="22700"/>
                  </a:lnTo>
                  <a:lnTo>
                    <a:pt x="664432" y="12889"/>
                  </a:lnTo>
                  <a:lnTo>
                    <a:pt x="710156" y="5782"/>
                  </a:lnTo>
                  <a:lnTo>
                    <a:pt x="756673" y="1459"/>
                  </a:lnTo>
                  <a:lnTo>
                    <a:pt x="803910" y="0"/>
                  </a:lnTo>
                  <a:lnTo>
                    <a:pt x="851146" y="1459"/>
                  </a:lnTo>
                  <a:lnTo>
                    <a:pt x="897663" y="5782"/>
                  </a:lnTo>
                  <a:lnTo>
                    <a:pt x="943387" y="12889"/>
                  </a:lnTo>
                  <a:lnTo>
                    <a:pt x="988240" y="22700"/>
                  </a:lnTo>
                  <a:lnTo>
                    <a:pt x="1032149" y="35132"/>
                  </a:lnTo>
                  <a:lnTo>
                    <a:pt x="1075037" y="50107"/>
                  </a:lnTo>
                  <a:lnTo>
                    <a:pt x="1116830" y="67544"/>
                  </a:lnTo>
                  <a:lnTo>
                    <a:pt x="1157451" y="87361"/>
                  </a:lnTo>
                  <a:lnTo>
                    <a:pt x="1196826" y="109478"/>
                  </a:lnTo>
                  <a:lnTo>
                    <a:pt x="1234878" y="133815"/>
                  </a:lnTo>
                  <a:lnTo>
                    <a:pt x="1271534" y="160290"/>
                  </a:lnTo>
                  <a:lnTo>
                    <a:pt x="1306716" y="188824"/>
                  </a:lnTo>
                  <a:lnTo>
                    <a:pt x="1340351" y="219336"/>
                  </a:lnTo>
                  <a:lnTo>
                    <a:pt x="1372361" y="251745"/>
                  </a:lnTo>
                  <a:lnTo>
                    <a:pt x="1402673" y="285971"/>
                  </a:lnTo>
                  <a:lnTo>
                    <a:pt x="1431211" y="321932"/>
                  </a:lnTo>
                  <a:lnTo>
                    <a:pt x="1457899" y="359549"/>
                  </a:lnTo>
                  <a:lnTo>
                    <a:pt x="1482662" y="398741"/>
                  </a:lnTo>
                  <a:lnTo>
                    <a:pt x="1505424" y="439426"/>
                  </a:lnTo>
                  <a:lnTo>
                    <a:pt x="1526110" y="481526"/>
                  </a:lnTo>
                  <a:lnTo>
                    <a:pt x="1544645" y="524958"/>
                  </a:lnTo>
                  <a:lnTo>
                    <a:pt x="1560953" y="569643"/>
                  </a:lnTo>
                  <a:lnTo>
                    <a:pt x="1574959" y="615499"/>
                  </a:lnTo>
                  <a:lnTo>
                    <a:pt x="1586588" y="662446"/>
                  </a:lnTo>
                  <a:lnTo>
                    <a:pt x="1595764" y="710404"/>
                  </a:lnTo>
                  <a:lnTo>
                    <a:pt x="1602411" y="759292"/>
                  </a:lnTo>
                  <a:lnTo>
                    <a:pt x="1606455" y="809029"/>
                  </a:lnTo>
                  <a:lnTo>
                    <a:pt x="1607820" y="859536"/>
                  </a:lnTo>
                  <a:lnTo>
                    <a:pt x="1606455" y="910042"/>
                  </a:lnTo>
                  <a:lnTo>
                    <a:pt x="1602411" y="959779"/>
                  </a:lnTo>
                  <a:lnTo>
                    <a:pt x="1595764" y="1008667"/>
                  </a:lnTo>
                  <a:lnTo>
                    <a:pt x="1586588" y="1056625"/>
                  </a:lnTo>
                  <a:lnTo>
                    <a:pt x="1574959" y="1103572"/>
                  </a:lnTo>
                  <a:lnTo>
                    <a:pt x="1560953" y="1149428"/>
                  </a:lnTo>
                  <a:lnTo>
                    <a:pt x="1544645" y="1194113"/>
                  </a:lnTo>
                  <a:lnTo>
                    <a:pt x="1526110" y="1237545"/>
                  </a:lnTo>
                  <a:lnTo>
                    <a:pt x="1505424" y="1279645"/>
                  </a:lnTo>
                  <a:lnTo>
                    <a:pt x="1482662" y="1320330"/>
                  </a:lnTo>
                  <a:lnTo>
                    <a:pt x="1457899" y="1359522"/>
                  </a:lnTo>
                  <a:lnTo>
                    <a:pt x="1431211" y="1397139"/>
                  </a:lnTo>
                  <a:lnTo>
                    <a:pt x="1402673" y="1433100"/>
                  </a:lnTo>
                  <a:lnTo>
                    <a:pt x="1372362" y="1467326"/>
                  </a:lnTo>
                  <a:lnTo>
                    <a:pt x="1340351" y="1499735"/>
                  </a:lnTo>
                  <a:lnTo>
                    <a:pt x="1306716" y="1530247"/>
                  </a:lnTo>
                  <a:lnTo>
                    <a:pt x="1271534" y="1558781"/>
                  </a:lnTo>
                  <a:lnTo>
                    <a:pt x="1234878" y="1585256"/>
                  </a:lnTo>
                  <a:lnTo>
                    <a:pt x="1196826" y="1609593"/>
                  </a:lnTo>
                  <a:lnTo>
                    <a:pt x="1157451" y="1631710"/>
                  </a:lnTo>
                  <a:lnTo>
                    <a:pt x="1116830" y="1651527"/>
                  </a:lnTo>
                  <a:lnTo>
                    <a:pt x="1075037" y="1668964"/>
                  </a:lnTo>
                  <a:lnTo>
                    <a:pt x="1032149" y="1683939"/>
                  </a:lnTo>
                  <a:lnTo>
                    <a:pt x="988240" y="1696371"/>
                  </a:lnTo>
                  <a:lnTo>
                    <a:pt x="943387" y="1706182"/>
                  </a:lnTo>
                  <a:lnTo>
                    <a:pt x="897663" y="1713289"/>
                  </a:lnTo>
                  <a:lnTo>
                    <a:pt x="851146" y="1717612"/>
                  </a:lnTo>
                  <a:lnTo>
                    <a:pt x="803910" y="1719072"/>
                  </a:lnTo>
                  <a:lnTo>
                    <a:pt x="756673" y="1717612"/>
                  </a:lnTo>
                  <a:lnTo>
                    <a:pt x="710156" y="1713289"/>
                  </a:lnTo>
                  <a:lnTo>
                    <a:pt x="664432" y="1706182"/>
                  </a:lnTo>
                  <a:lnTo>
                    <a:pt x="619579" y="1696371"/>
                  </a:lnTo>
                  <a:lnTo>
                    <a:pt x="575670" y="1683939"/>
                  </a:lnTo>
                  <a:lnTo>
                    <a:pt x="532782" y="1668964"/>
                  </a:lnTo>
                  <a:lnTo>
                    <a:pt x="490989" y="1651527"/>
                  </a:lnTo>
                  <a:lnTo>
                    <a:pt x="450368" y="1631710"/>
                  </a:lnTo>
                  <a:lnTo>
                    <a:pt x="410993" y="1609593"/>
                  </a:lnTo>
                  <a:lnTo>
                    <a:pt x="372941" y="1585256"/>
                  </a:lnTo>
                  <a:lnTo>
                    <a:pt x="336285" y="1558781"/>
                  </a:lnTo>
                  <a:lnTo>
                    <a:pt x="301103" y="1530247"/>
                  </a:lnTo>
                  <a:lnTo>
                    <a:pt x="267468" y="1499735"/>
                  </a:lnTo>
                  <a:lnTo>
                    <a:pt x="235458" y="1467326"/>
                  </a:lnTo>
                  <a:lnTo>
                    <a:pt x="205146" y="1433100"/>
                  </a:lnTo>
                  <a:lnTo>
                    <a:pt x="176608" y="1397139"/>
                  </a:lnTo>
                  <a:lnTo>
                    <a:pt x="149920" y="1359522"/>
                  </a:lnTo>
                  <a:lnTo>
                    <a:pt x="125157" y="1320330"/>
                  </a:lnTo>
                  <a:lnTo>
                    <a:pt x="102395" y="1279645"/>
                  </a:lnTo>
                  <a:lnTo>
                    <a:pt x="81709" y="1237545"/>
                  </a:lnTo>
                  <a:lnTo>
                    <a:pt x="63174" y="1194113"/>
                  </a:lnTo>
                  <a:lnTo>
                    <a:pt x="46866" y="1149428"/>
                  </a:lnTo>
                  <a:lnTo>
                    <a:pt x="32860" y="1103572"/>
                  </a:lnTo>
                  <a:lnTo>
                    <a:pt x="21231" y="1056625"/>
                  </a:lnTo>
                  <a:lnTo>
                    <a:pt x="12055" y="1008667"/>
                  </a:lnTo>
                  <a:lnTo>
                    <a:pt x="5408" y="959779"/>
                  </a:lnTo>
                  <a:lnTo>
                    <a:pt x="1364" y="910042"/>
                  </a:lnTo>
                  <a:lnTo>
                    <a:pt x="0" y="859536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121907" y="1524000"/>
              <a:ext cx="1710055" cy="5161915"/>
            </a:xfrm>
            <a:custGeom>
              <a:avLst/>
              <a:gdLst/>
              <a:ahLst/>
              <a:cxnLst/>
              <a:rect l="l" t="t" r="r" b="b"/>
              <a:pathLst>
                <a:path w="1710054" h="5161915">
                  <a:moveTo>
                    <a:pt x="1538986" y="0"/>
                  </a:moveTo>
                  <a:lnTo>
                    <a:pt x="170941" y="0"/>
                  </a:lnTo>
                  <a:lnTo>
                    <a:pt x="125515" y="6109"/>
                  </a:lnTo>
                  <a:lnTo>
                    <a:pt x="84685" y="23349"/>
                  </a:lnTo>
                  <a:lnTo>
                    <a:pt x="50085" y="50085"/>
                  </a:lnTo>
                  <a:lnTo>
                    <a:pt x="23349" y="84685"/>
                  </a:lnTo>
                  <a:lnTo>
                    <a:pt x="6109" y="125515"/>
                  </a:lnTo>
                  <a:lnTo>
                    <a:pt x="0" y="170941"/>
                  </a:lnTo>
                  <a:lnTo>
                    <a:pt x="0" y="4990795"/>
                  </a:lnTo>
                  <a:lnTo>
                    <a:pt x="6109" y="5036252"/>
                  </a:lnTo>
                  <a:lnTo>
                    <a:pt x="23349" y="5077098"/>
                  </a:lnTo>
                  <a:lnTo>
                    <a:pt x="50085" y="5111705"/>
                  </a:lnTo>
                  <a:lnTo>
                    <a:pt x="84685" y="5138442"/>
                  </a:lnTo>
                  <a:lnTo>
                    <a:pt x="125515" y="5155680"/>
                  </a:lnTo>
                  <a:lnTo>
                    <a:pt x="170941" y="5161788"/>
                  </a:lnTo>
                  <a:lnTo>
                    <a:pt x="1538986" y="5161788"/>
                  </a:lnTo>
                  <a:lnTo>
                    <a:pt x="1584412" y="5155680"/>
                  </a:lnTo>
                  <a:lnTo>
                    <a:pt x="1625242" y="5138442"/>
                  </a:lnTo>
                  <a:lnTo>
                    <a:pt x="1659842" y="5111705"/>
                  </a:lnTo>
                  <a:lnTo>
                    <a:pt x="1686578" y="5077098"/>
                  </a:lnTo>
                  <a:lnTo>
                    <a:pt x="1703818" y="5036252"/>
                  </a:lnTo>
                  <a:lnTo>
                    <a:pt x="1709927" y="4990795"/>
                  </a:lnTo>
                  <a:lnTo>
                    <a:pt x="1709927" y="170941"/>
                  </a:lnTo>
                  <a:lnTo>
                    <a:pt x="1703818" y="125515"/>
                  </a:lnTo>
                  <a:lnTo>
                    <a:pt x="1686578" y="84685"/>
                  </a:lnTo>
                  <a:lnTo>
                    <a:pt x="1659842" y="50085"/>
                  </a:lnTo>
                  <a:lnTo>
                    <a:pt x="1625242" y="23349"/>
                  </a:lnTo>
                  <a:lnTo>
                    <a:pt x="1584412" y="6109"/>
                  </a:lnTo>
                  <a:lnTo>
                    <a:pt x="153898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6339585" y="3646170"/>
            <a:ext cx="1278890" cy="1487805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2700" marR="19685">
              <a:lnSpc>
                <a:spcPts val="1540"/>
              </a:lnSpc>
              <a:spcBef>
                <a:spcPts val="270"/>
              </a:spcBef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İmmün</a:t>
            </a:r>
            <a:r>
              <a:rPr sz="1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kompleks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birikimine</a:t>
            </a:r>
            <a:r>
              <a:rPr sz="14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bağlı</a:t>
            </a:r>
            <a:endParaRPr sz="1400" dirty="0">
              <a:latin typeface="Calibri"/>
              <a:cs typeface="Calibri"/>
            </a:endParaRPr>
          </a:p>
          <a:p>
            <a:pPr marL="125730" marR="5080" indent="-113030">
              <a:lnSpc>
                <a:spcPts val="1540"/>
              </a:lnSpc>
              <a:spcBef>
                <a:spcPts val="595"/>
              </a:spcBef>
              <a:buChar char="•"/>
              <a:tabLst>
                <a:tab pos="127000" algn="l"/>
              </a:tabLst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Renal</a:t>
            </a:r>
            <a:r>
              <a:rPr sz="14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tutulum; 	glomerülonefrit 	(Hematüri,</a:t>
            </a:r>
            <a:endParaRPr sz="1400" dirty="0">
              <a:latin typeface="Calibri"/>
              <a:cs typeface="Calibri"/>
            </a:endParaRPr>
          </a:p>
          <a:p>
            <a:pPr marL="127000" marR="375920">
              <a:lnSpc>
                <a:spcPts val="1540"/>
              </a:lnSpc>
            </a:pP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proteinüri, lökositüri)</a:t>
            </a:r>
            <a:endParaRPr sz="1400" dirty="0">
              <a:latin typeface="Calibri"/>
              <a:cs typeface="Calibri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6165850" y="1524000"/>
            <a:ext cx="3426460" cy="5161915"/>
            <a:chOff x="6165850" y="1524000"/>
            <a:chExt cx="3426460" cy="5161915"/>
          </a:xfrm>
        </p:grpSpPr>
        <p:pic>
          <p:nvPicPr>
            <p:cNvPr id="21" name="object 2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172200" y="1833372"/>
              <a:ext cx="1607820" cy="1719072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6172200" y="1833372"/>
              <a:ext cx="1607820" cy="1719580"/>
            </a:xfrm>
            <a:custGeom>
              <a:avLst/>
              <a:gdLst/>
              <a:ahLst/>
              <a:cxnLst/>
              <a:rect l="l" t="t" r="r" b="b"/>
              <a:pathLst>
                <a:path w="1607820" h="1719579">
                  <a:moveTo>
                    <a:pt x="0" y="859536"/>
                  </a:moveTo>
                  <a:lnTo>
                    <a:pt x="1364" y="809029"/>
                  </a:lnTo>
                  <a:lnTo>
                    <a:pt x="5408" y="759292"/>
                  </a:lnTo>
                  <a:lnTo>
                    <a:pt x="12055" y="710404"/>
                  </a:lnTo>
                  <a:lnTo>
                    <a:pt x="21231" y="662446"/>
                  </a:lnTo>
                  <a:lnTo>
                    <a:pt x="32860" y="615499"/>
                  </a:lnTo>
                  <a:lnTo>
                    <a:pt x="46866" y="569643"/>
                  </a:lnTo>
                  <a:lnTo>
                    <a:pt x="63174" y="524958"/>
                  </a:lnTo>
                  <a:lnTo>
                    <a:pt x="81709" y="481526"/>
                  </a:lnTo>
                  <a:lnTo>
                    <a:pt x="102395" y="439426"/>
                  </a:lnTo>
                  <a:lnTo>
                    <a:pt x="125157" y="398741"/>
                  </a:lnTo>
                  <a:lnTo>
                    <a:pt x="149920" y="359549"/>
                  </a:lnTo>
                  <a:lnTo>
                    <a:pt x="176608" y="321932"/>
                  </a:lnTo>
                  <a:lnTo>
                    <a:pt x="205146" y="285971"/>
                  </a:lnTo>
                  <a:lnTo>
                    <a:pt x="235457" y="251745"/>
                  </a:lnTo>
                  <a:lnTo>
                    <a:pt x="267468" y="219336"/>
                  </a:lnTo>
                  <a:lnTo>
                    <a:pt x="301103" y="188824"/>
                  </a:lnTo>
                  <a:lnTo>
                    <a:pt x="336285" y="160290"/>
                  </a:lnTo>
                  <a:lnTo>
                    <a:pt x="372941" y="133815"/>
                  </a:lnTo>
                  <a:lnTo>
                    <a:pt x="410993" y="109478"/>
                  </a:lnTo>
                  <a:lnTo>
                    <a:pt x="450368" y="87361"/>
                  </a:lnTo>
                  <a:lnTo>
                    <a:pt x="490989" y="67544"/>
                  </a:lnTo>
                  <a:lnTo>
                    <a:pt x="532782" y="50107"/>
                  </a:lnTo>
                  <a:lnTo>
                    <a:pt x="575670" y="35132"/>
                  </a:lnTo>
                  <a:lnTo>
                    <a:pt x="619579" y="22700"/>
                  </a:lnTo>
                  <a:lnTo>
                    <a:pt x="664432" y="12889"/>
                  </a:lnTo>
                  <a:lnTo>
                    <a:pt x="710156" y="5782"/>
                  </a:lnTo>
                  <a:lnTo>
                    <a:pt x="756673" y="1459"/>
                  </a:lnTo>
                  <a:lnTo>
                    <a:pt x="803909" y="0"/>
                  </a:lnTo>
                  <a:lnTo>
                    <a:pt x="851146" y="1459"/>
                  </a:lnTo>
                  <a:lnTo>
                    <a:pt x="897663" y="5782"/>
                  </a:lnTo>
                  <a:lnTo>
                    <a:pt x="943387" y="12889"/>
                  </a:lnTo>
                  <a:lnTo>
                    <a:pt x="988240" y="22700"/>
                  </a:lnTo>
                  <a:lnTo>
                    <a:pt x="1032149" y="35132"/>
                  </a:lnTo>
                  <a:lnTo>
                    <a:pt x="1075037" y="50107"/>
                  </a:lnTo>
                  <a:lnTo>
                    <a:pt x="1116830" y="67544"/>
                  </a:lnTo>
                  <a:lnTo>
                    <a:pt x="1157451" y="87361"/>
                  </a:lnTo>
                  <a:lnTo>
                    <a:pt x="1196826" y="109478"/>
                  </a:lnTo>
                  <a:lnTo>
                    <a:pt x="1234878" y="133815"/>
                  </a:lnTo>
                  <a:lnTo>
                    <a:pt x="1271534" y="160290"/>
                  </a:lnTo>
                  <a:lnTo>
                    <a:pt x="1306716" y="188824"/>
                  </a:lnTo>
                  <a:lnTo>
                    <a:pt x="1340351" y="219336"/>
                  </a:lnTo>
                  <a:lnTo>
                    <a:pt x="1372362" y="251745"/>
                  </a:lnTo>
                  <a:lnTo>
                    <a:pt x="1402673" y="285971"/>
                  </a:lnTo>
                  <a:lnTo>
                    <a:pt x="1431211" y="321932"/>
                  </a:lnTo>
                  <a:lnTo>
                    <a:pt x="1457899" y="359549"/>
                  </a:lnTo>
                  <a:lnTo>
                    <a:pt x="1482662" y="398741"/>
                  </a:lnTo>
                  <a:lnTo>
                    <a:pt x="1505424" y="439426"/>
                  </a:lnTo>
                  <a:lnTo>
                    <a:pt x="1526110" y="481526"/>
                  </a:lnTo>
                  <a:lnTo>
                    <a:pt x="1544645" y="524958"/>
                  </a:lnTo>
                  <a:lnTo>
                    <a:pt x="1560953" y="569643"/>
                  </a:lnTo>
                  <a:lnTo>
                    <a:pt x="1574959" y="615499"/>
                  </a:lnTo>
                  <a:lnTo>
                    <a:pt x="1586588" y="662446"/>
                  </a:lnTo>
                  <a:lnTo>
                    <a:pt x="1595764" y="710404"/>
                  </a:lnTo>
                  <a:lnTo>
                    <a:pt x="1602411" y="759292"/>
                  </a:lnTo>
                  <a:lnTo>
                    <a:pt x="1606455" y="809029"/>
                  </a:lnTo>
                  <a:lnTo>
                    <a:pt x="1607820" y="859536"/>
                  </a:lnTo>
                  <a:lnTo>
                    <a:pt x="1606455" y="910042"/>
                  </a:lnTo>
                  <a:lnTo>
                    <a:pt x="1602411" y="959779"/>
                  </a:lnTo>
                  <a:lnTo>
                    <a:pt x="1595764" y="1008667"/>
                  </a:lnTo>
                  <a:lnTo>
                    <a:pt x="1586588" y="1056625"/>
                  </a:lnTo>
                  <a:lnTo>
                    <a:pt x="1574959" y="1103572"/>
                  </a:lnTo>
                  <a:lnTo>
                    <a:pt x="1560953" y="1149428"/>
                  </a:lnTo>
                  <a:lnTo>
                    <a:pt x="1544645" y="1194113"/>
                  </a:lnTo>
                  <a:lnTo>
                    <a:pt x="1526110" y="1237545"/>
                  </a:lnTo>
                  <a:lnTo>
                    <a:pt x="1505424" y="1279645"/>
                  </a:lnTo>
                  <a:lnTo>
                    <a:pt x="1482662" y="1320330"/>
                  </a:lnTo>
                  <a:lnTo>
                    <a:pt x="1457899" y="1359522"/>
                  </a:lnTo>
                  <a:lnTo>
                    <a:pt x="1431211" y="1397139"/>
                  </a:lnTo>
                  <a:lnTo>
                    <a:pt x="1402673" y="1433100"/>
                  </a:lnTo>
                  <a:lnTo>
                    <a:pt x="1372361" y="1467326"/>
                  </a:lnTo>
                  <a:lnTo>
                    <a:pt x="1340351" y="1499735"/>
                  </a:lnTo>
                  <a:lnTo>
                    <a:pt x="1306716" y="1530247"/>
                  </a:lnTo>
                  <a:lnTo>
                    <a:pt x="1271534" y="1558781"/>
                  </a:lnTo>
                  <a:lnTo>
                    <a:pt x="1234878" y="1585256"/>
                  </a:lnTo>
                  <a:lnTo>
                    <a:pt x="1196826" y="1609593"/>
                  </a:lnTo>
                  <a:lnTo>
                    <a:pt x="1157451" y="1631710"/>
                  </a:lnTo>
                  <a:lnTo>
                    <a:pt x="1116830" y="1651527"/>
                  </a:lnTo>
                  <a:lnTo>
                    <a:pt x="1075037" y="1668964"/>
                  </a:lnTo>
                  <a:lnTo>
                    <a:pt x="1032149" y="1683939"/>
                  </a:lnTo>
                  <a:lnTo>
                    <a:pt x="988240" y="1696371"/>
                  </a:lnTo>
                  <a:lnTo>
                    <a:pt x="943387" y="1706182"/>
                  </a:lnTo>
                  <a:lnTo>
                    <a:pt x="897663" y="1713289"/>
                  </a:lnTo>
                  <a:lnTo>
                    <a:pt x="851146" y="1717612"/>
                  </a:lnTo>
                  <a:lnTo>
                    <a:pt x="803909" y="1719072"/>
                  </a:lnTo>
                  <a:lnTo>
                    <a:pt x="756673" y="1717612"/>
                  </a:lnTo>
                  <a:lnTo>
                    <a:pt x="710156" y="1713289"/>
                  </a:lnTo>
                  <a:lnTo>
                    <a:pt x="664432" y="1706182"/>
                  </a:lnTo>
                  <a:lnTo>
                    <a:pt x="619579" y="1696371"/>
                  </a:lnTo>
                  <a:lnTo>
                    <a:pt x="575670" y="1683939"/>
                  </a:lnTo>
                  <a:lnTo>
                    <a:pt x="532782" y="1668964"/>
                  </a:lnTo>
                  <a:lnTo>
                    <a:pt x="490989" y="1651527"/>
                  </a:lnTo>
                  <a:lnTo>
                    <a:pt x="450368" y="1631710"/>
                  </a:lnTo>
                  <a:lnTo>
                    <a:pt x="410993" y="1609593"/>
                  </a:lnTo>
                  <a:lnTo>
                    <a:pt x="372941" y="1585256"/>
                  </a:lnTo>
                  <a:lnTo>
                    <a:pt x="336285" y="1558781"/>
                  </a:lnTo>
                  <a:lnTo>
                    <a:pt x="301103" y="1530247"/>
                  </a:lnTo>
                  <a:lnTo>
                    <a:pt x="267468" y="1499735"/>
                  </a:lnTo>
                  <a:lnTo>
                    <a:pt x="235458" y="1467326"/>
                  </a:lnTo>
                  <a:lnTo>
                    <a:pt x="205146" y="1433100"/>
                  </a:lnTo>
                  <a:lnTo>
                    <a:pt x="176608" y="1397139"/>
                  </a:lnTo>
                  <a:lnTo>
                    <a:pt x="149920" y="1359522"/>
                  </a:lnTo>
                  <a:lnTo>
                    <a:pt x="125157" y="1320330"/>
                  </a:lnTo>
                  <a:lnTo>
                    <a:pt x="102395" y="1279645"/>
                  </a:lnTo>
                  <a:lnTo>
                    <a:pt x="81709" y="1237545"/>
                  </a:lnTo>
                  <a:lnTo>
                    <a:pt x="63174" y="1194113"/>
                  </a:lnTo>
                  <a:lnTo>
                    <a:pt x="46866" y="1149428"/>
                  </a:lnTo>
                  <a:lnTo>
                    <a:pt x="32860" y="1103572"/>
                  </a:lnTo>
                  <a:lnTo>
                    <a:pt x="21231" y="1056625"/>
                  </a:lnTo>
                  <a:lnTo>
                    <a:pt x="12055" y="1008667"/>
                  </a:lnTo>
                  <a:lnTo>
                    <a:pt x="5408" y="959779"/>
                  </a:lnTo>
                  <a:lnTo>
                    <a:pt x="1364" y="910042"/>
                  </a:lnTo>
                  <a:lnTo>
                    <a:pt x="0" y="859536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882127" y="1524000"/>
              <a:ext cx="1710055" cy="5161915"/>
            </a:xfrm>
            <a:custGeom>
              <a:avLst/>
              <a:gdLst/>
              <a:ahLst/>
              <a:cxnLst/>
              <a:rect l="l" t="t" r="r" b="b"/>
              <a:pathLst>
                <a:path w="1710054" h="5161915">
                  <a:moveTo>
                    <a:pt x="1538986" y="0"/>
                  </a:moveTo>
                  <a:lnTo>
                    <a:pt x="170942" y="0"/>
                  </a:lnTo>
                  <a:lnTo>
                    <a:pt x="125515" y="6109"/>
                  </a:lnTo>
                  <a:lnTo>
                    <a:pt x="84685" y="23349"/>
                  </a:lnTo>
                  <a:lnTo>
                    <a:pt x="50085" y="50085"/>
                  </a:lnTo>
                  <a:lnTo>
                    <a:pt x="23349" y="84685"/>
                  </a:lnTo>
                  <a:lnTo>
                    <a:pt x="6109" y="125515"/>
                  </a:lnTo>
                  <a:lnTo>
                    <a:pt x="0" y="170941"/>
                  </a:lnTo>
                  <a:lnTo>
                    <a:pt x="0" y="4990795"/>
                  </a:lnTo>
                  <a:lnTo>
                    <a:pt x="6109" y="5036252"/>
                  </a:lnTo>
                  <a:lnTo>
                    <a:pt x="23349" y="5077098"/>
                  </a:lnTo>
                  <a:lnTo>
                    <a:pt x="50085" y="5111705"/>
                  </a:lnTo>
                  <a:lnTo>
                    <a:pt x="84685" y="5138442"/>
                  </a:lnTo>
                  <a:lnTo>
                    <a:pt x="125515" y="5155680"/>
                  </a:lnTo>
                  <a:lnTo>
                    <a:pt x="170942" y="5161788"/>
                  </a:lnTo>
                  <a:lnTo>
                    <a:pt x="1538986" y="5161788"/>
                  </a:lnTo>
                  <a:lnTo>
                    <a:pt x="1584412" y="5155680"/>
                  </a:lnTo>
                  <a:lnTo>
                    <a:pt x="1625242" y="5138442"/>
                  </a:lnTo>
                  <a:lnTo>
                    <a:pt x="1659842" y="5111705"/>
                  </a:lnTo>
                  <a:lnTo>
                    <a:pt x="1686578" y="5077098"/>
                  </a:lnTo>
                  <a:lnTo>
                    <a:pt x="1703818" y="5036252"/>
                  </a:lnTo>
                  <a:lnTo>
                    <a:pt x="1709927" y="4990795"/>
                  </a:lnTo>
                  <a:lnTo>
                    <a:pt x="1709927" y="170941"/>
                  </a:lnTo>
                  <a:lnTo>
                    <a:pt x="1703818" y="125515"/>
                  </a:lnTo>
                  <a:lnTo>
                    <a:pt x="1686578" y="84685"/>
                  </a:lnTo>
                  <a:lnTo>
                    <a:pt x="1659842" y="50085"/>
                  </a:lnTo>
                  <a:lnTo>
                    <a:pt x="1625242" y="23349"/>
                  </a:lnTo>
                  <a:lnTo>
                    <a:pt x="1584412" y="6109"/>
                  </a:lnTo>
                  <a:lnTo>
                    <a:pt x="153898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8047990" y="3646170"/>
            <a:ext cx="1383030" cy="1617345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2700" marR="203200">
              <a:lnSpc>
                <a:spcPts val="1540"/>
              </a:lnSpc>
              <a:spcBef>
                <a:spcPts val="270"/>
              </a:spcBef>
            </a:pP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Mikrotrombüse 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bağlı</a:t>
            </a:r>
            <a:endParaRPr sz="1400" dirty="0">
              <a:latin typeface="Calibri"/>
              <a:cs typeface="Calibri"/>
            </a:endParaRPr>
          </a:p>
          <a:p>
            <a:pPr marL="125730" indent="-113030">
              <a:lnSpc>
                <a:spcPct val="100000"/>
              </a:lnSpc>
              <a:spcBef>
                <a:spcPts val="425"/>
              </a:spcBef>
              <a:buChar char="•"/>
              <a:tabLst>
                <a:tab pos="125730" algn="l"/>
              </a:tabLst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Osler</a:t>
            </a:r>
            <a:r>
              <a:rPr sz="1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nodülü</a:t>
            </a:r>
            <a:endParaRPr sz="1400" dirty="0">
              <a:latin typeface="Calibri"/>
              <a:cs typeface="Calibri"/>
            </a:endParaRPr>
          </a:p>
          <a:p>
            <a:pPr marL="125730" indent="-113030">
              <a:lnSpc>
                <a:spcPct val="100000"/>
              </a:lnSpc>
              <a:spcBef>
                <a:spcPts val="120"/>
              </a:spcBef>
              <a:buChar char="•"/>
              <a:tabLst>
                <a:tab pos="125730" algn="l"/>
              </a:tabLst>
            </a:pP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Janeway</a:t>
            </a:r>
            <a:r>
              <a:rPr sz="1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lezyonu</a:t>
            </a:r>
            <a:endParaRPr sz="1400" dirty="0">
              <a:latin typeface="Calibri"/>
              <a:cs typeface="Calibri"/>
            </a:endParaRPr>
          </a:p>
          <a:p>
            <a:pPr marL="125730" indent="-113030">
              <a:lnSpc>
                <a:spcPct val="100000"/>
              </a:lnSpc>
              <a:spcBef>
                <a:spcPts val="110"/>
              </a:spcBef>
              <a:buChar char="•"/>
              <a:tabLst>
                <a:tab pos="125730" algn="l"/>
              </a:tabLst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Roth</a:t>
            </a:r>
            <a:r>
              <a:rPr sz="1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spot</a:t>
            </a:r>
            <a:endParaRPr sz="1400" dirty="0">
              <a:latin typeface="Calibri"/>
              <a:cs typeface="Calibri"/>
            </a:endParaRPr>
          </a:p>
          <a:p>
            <a:pPr marL="125730" indent="-113030">
              <a:lnSpc>
                <a:spcPct val="100000"/>
              </a:lnSpc>
              <a:spcBef>
                <a:spcPts val="120"/>
              </a:spcBef>
              <a:buChar char="•"/>
              <a:tabLst>
                <a:tab pos="125730" algn="l"/>
              </a:tabLst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Splinter</a:t>
            </a:r>
            <a:r>
              <a:rPr sz="14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hemoraji</a:t>
            </a:r>
            <a:endParaRPr sz="1400" dirty="0">
              <a:latin typeface="Calibri"/>
              <a:cs typeface="Calibri"/>
            </a:endParaRPr>
          </a:p>
          <a:p>
            <a:pPr marL="125730" indent="-113030">
              <a:lnSpc>
                <a:spcPct val="100000"/>
              </a:lnSpc>
              <a:spcBef>
                <a:spcPts val="105"/>
              </a:spcBef>
              <a:buChar char="•"/>
              <a:tabLst>
                <a:tab pos="125730" algn="l"/>
              </a:tabLst>
            </a:pP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Peteşi</a:t>
            </a:r>
            <a:endParaRPr sz="1400" dirty="0">
              <a:latin typeface="Calibri"/>
              <a:cs typeface="Calibri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7927593" y="1524000"/>
            <a:ext cx="3426460" cy="5161915"/>
            <a:chOff x="7927593" y="1524000"/>
            <a:chExt cx="3426460" cy="5161915"/>
          </a:xfrm>
        </p:grpSpPr>
        <p:pic>
          <p:nvPicPr>
            <p:cNvPr id="26" name="object 2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933943" y="1833372"/>
              <a:ext cx="1607820" cy="1719072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7933943" y="1833372"/>
              <a:ext cx="1607820" cy="1719580"/>
            </a:xfrm>
            <a:custGeom>
              <a:avLst/>
              <a:gdLst/>
              <a:ahLst/>
              <a:cxnLst/>
              <a:rect l="l" t="t" r="r" b="b"/>
              <a:pathLst>
                <a:path w="1607820" h="1719579">
                  <a:moveTo>
                    <a:pt x="0" y="859536"/>
                  </a:moveTo>
                  <a:lnTo>
                    <a:pt x="1364" y="809029"/>
                  </a:lnTo>
                  <a:lnTo>
                    <a:pt x="5408" y="759292"/>
                  </a:lnTo>
                  <a:lnTo>
                    <a:pt x="12055" y="710404"/>
                  </a:lnTo>
                  <a:lnTo>
                    <a:pt x="21231" y="662446"/>
                  </a:lnTo>
                  <a:lnTo>
                    <a:pt x="32860" y="615499"/>
                  </a:lnTo>
                  <a:lnTo>
                    <a:pt x="46866" y="569643"/>
                  </a:lnTo>
                  <a:lnTo>
                    <a:pt x="63174" y="524958"/>
                  </a:lnTo>
                  <a:lnTo>
                    <a:pt x="81709" y="481526"/>
                  </a:lnTo>
                  <a:lnTo>
                    <a:pt x="102395" y="439426"/>
                  </a:lnTo>
                  <a:lnTo>
                    <a:pt x="125157" y="398741"/>
                  </a:lnTo>
                  <a:lnTo>
                    <a:pt x="149920" y="359549"/>
                  </a:lnTo>
                  <a:lnTo>
                    <a:pt x="176608" y="321932"/>
                  </a:lnTo>
                  <a:lnTo>
                    <a:pt x="205146" y="285971"/>
                  </a:lnTo>
                  <a:lnTo>
                    <a:pt x="235457" y="251745"/>
                  </a:lnTo>
                  <a:lnTo>
                    <a:pt x="267468" y="219336"/>
                  </a:lnTo>
                  <a:lnTo>
                    <a:pt x="301103" y="188824"/>
                  </a:lnTo>
                  <a:lnTo>
                    <a:pt x="336285" y="160290"/>
                  </a:lnTo>
                  <a:lnTo>
                    <a:pt x="372941" y="133815"/>
                  </a:lnTo>
                  <a:lnTo>
                    <a:pt x="410993" y="109478"/>
                  </a:lnTo>
                  <a:lnTo>
                    <a:pt x="450368" y="87361"/>
                  </a:lnTo>
                  <a:lnTo>
                    <a:pt x="490989" y="67544"/>
                  </a:lnTo>
                  <a:lnTo>
                    <a:pt x="532782" y="50107"/>
                  </a:lnTo>
                  <a:lnTo>
                    <a:pt x="575670" y="35132"/>
                  </a:lnTo>
                  <a:lnTo>
                    <a:pt x="619579" y="22700"/>
                  </a:lnTo>
                  <a:lnTo>
                    <a:pt x="664432" y="12889"/>
                  </a:lnTo>
                  <a:lnTo>
                    <a:pt x="710156" y="5782"/>
                  </a:lnTo>
                  <a:lnTo>
                    <a:pt x="756673" y="1459"/>
                  </a:lnTo>
                  <a:lnTo>
                    <a:pt x="803909" y="0"/>
                  </a:lnTo>
                  <a:lnTo>
                    <a:pt x="851146" y="1459"/>
                  </a:lnTo>
                  <a:lnTo>
                    <a:pt x="897663" y="5782"/>
                  </a:lnTo>
                  <a:lnTo>
                    <a:pt x="943387" y="12889"/>
                  </a:lnTo>
                  <a:lnTo>
                    <a:pt x="988240" y="22700"/>
                  </a:lnTo>
                  <a:lnTo>
                    <a:pt x="1032149" y="35132"/>
                  </a:lnTo>
                  <a:lnTo>
                    <a:pt x="1075037" y="50107"/>
                  </a:lnTo>
                  <a:lnTo>
                    <a:pt x="1116830" y="67544"/>
                  </a:lnTo>
                  <a:lnTo>
                    <a:pt x="1157451" y="87361"/>
                  </a:lnTo>
                  <a:lnTo>
                    <a:pt x="1196826" y="109478"/>
                  </a:lnTo>
                  <a:lnTo>
                    <a:pt x="1234878" y="133815"/>
                  </a:lnTo>
                  <a:lnTo>
                    <a:pt x="1271534" y="160290"/>
                  </a:lnTo>
                  <a:lnTo>
                    <a:pt x="1306716" y="188824"/>
                  </a:lnTo>
                  <a:lnTo>
                    <a:pt x="1340351" y="219336"/>
                  </a:lnTo>
                  <a:lnTo>
                    <a:pt x="1372362" y="251745"/>
                  </a:lnTo>
                  <a:lnTo>
                    <a:pt x="1402673" y="285971"/>
                  </a:lnTo>
                  <a:lnTo>
                    <a:pt x="1431211" y="321932"/>
                  </a:lnTo>
                  <a:lnTo>
                    <a:pt x="1457899" y="359549"/>
                  </a:lnTo>
                  <a:lnTo>
                    <a:pt x="1482662" y="398741"/>
                  </a:lnTo>
                  <a:lnTo>
                    <a:pt x="1505424" y="439426"/>
                  </a:lnTo>
                  <a:lnTo>
                    <a:pt x="1526110" y="481526"/>
                  </a:lnTo>
                  <a:lnTo>
                    <a:pt x="1544645" y="524958"/>
                  </a:lnTo>
                  <a:lnTo>
                    <a:pt x="1560953" y="569643"/>
                  </a:lnTo>
                  <a:lnTo>
                    <a:pt x="1574959" y="615499"/>
                  </a:lnTo>
                  <a:lnTo>
                    <a:pt x="1586588" y="662446"/>
                  </a:lnTo>
                  <a:lnTo>
                    <a:pt x="1595764" y="710404"/>
                  </a:lnTo>
                  <a:lnTo>
                    <a:pt x="1602411" y="759292"/>
                  </a:lnTo>
                  <a:lnTo>
                    <a:pt x="1606455" y="809029"/>
                  </a:lnTo>
                  <a:lnTo>
                    <a:pt x="1607820" y="859536"/>
                  </a:lnTo>
                  <a:lnTo>
                    <a:pt x="1606455" y="910042"/>
                  </a:lnTo>
                  <a:lnTo>
                    <a:pt x="1602411" y="959779"/>
                  </a:lnTo>
                  <a:lnTo>
                    <a:pt x="1595764" y="1008667"/>
                  </a:lnTo>
                  <a:lnTo>
                    <a:pt x="1586588" y="1056625"/>
                  </a:lnTo>
                  <a:lnTo>
                    <a:pt x="1574959" y="1103572"/>
                  </a:lnTo>
                  <a:lnTo>
                    <a:pt x="1560953" y="1149428"/>
                  </a:lnTo>
                  <a:lnTo>
                    <a:pt x="1544645" y="1194113"/>
                  </a:lnTo>
                  <a:lnTo>
                    <a:pt x="1526110" y="1237545"/>
                  </a:lnTo>
                  <a:lnTo>
                    <a:pt x="1505424" y="1279645"/>
                  </a:lnTo>
                  <a:lnTo>
                    <a:pt x="1482662" y="1320330"/>
                  </a:lnTo>
                  <a:lnTo>
                    <a:pt x="1457899" y="1359522"/>
                  </a:lnTo>
                  <a:lnTo>
                    <a:pt x="1431211" y="1397139"/>
                  </a:lnTo>
                  <a:lnTo>
                    <a:pt x="1402673" y="1433100"/>
                  </a:lnTo>
                  <a:lnTo>
                    <a:pt x="1372361" y="1467326"/>
                  </a:lnTo>
                  <a:lnTo>
                    <a:pt x="1340351" y="1499735"/>
                  </a:lnTo>
                  <a:lnTo>
                    <a:pt x="1306716" y="1530247"/>
                  </a:lnTo>
                  <a:lnTo>
                    <a:pt x="1271534" y="1558781"/>
                  </a:lnTo>
                  <a:lnTo>
                    <a:pt x="1234878" y="1585256"/>
                  </a:lnTo>
                  <a:lnTo>
                    <a:pt x="1196826" y="1609593"/>
                  </a:lnTo>
                  <a:lnTo>
                    <a:pt x="1157451" y="1631710"/>
                  </a:lnTo>
                  <a:lnTo>
                    <a:pt x="1116830" y="1651527"/>
                  </a:lnTo>
                  <a:lnTo>
                    <a:pt x="1075037" y="1668964"/>
                  </a:lnTo>
                  <a:lnTo>
                    <a:pt x="1032149" y="1683939"/>
                  </a:lnTo>
                  <a:lnTo>
                    <a:pt x="988240" y="1696371"/>
                  </a:lnTo>
                  <a:lnTo>
                    <a:pt x="943387" y="1706182"/>
                  </a:lnTo>
                  <a:lnTo>
                    <a:pt x="897663" y="1713289"/>
                  </a:lnTo>
                  <a:lnTo>
                    <a:pt x="851146" y="1717612"/>
                  </a:lnTo>
                  <a:lnTo>
                    <a:pt x="803909" y="1719072"/>
                  </a:lnTo>
                  <a:lnTo>
                    <a:pt x="756673" y="1717612"/>
                  </a:lnTo>
                  <a:lnTo>
                    <a:pt x="710156" y="1713289"/>
                  </a:lnTo>
                  <a:lnTo>
                    <a:pt x="664432" y="1706182"/>
                  </a:lnTo>
                  <a:lnTo>
                    <a:pt x="619579" y="1696371"/>
                  </a:lnTo>
                  <a:lnTo>
                    <a:pt x="575670" y="1683939"/>
                  </a:lnTo>
                  <a:lnTo>
                    <a:pt x="532782" y="1668964"/>
                  </a:lnTo>
                  <a:lnTo>
                    <a:pt x="490989" y="1651527"/>
                  </a:lnTo>
                  <a:lnTo>
                    <a:pt x="450368" y="1631710"/>
                  </a:lnTo>
                  <a:lnTo>
                    <a:pt x="410993" y="1609593"/>
                  </a:lnTo>
                  <a:lnTo>
                    <a:pt x="372941" y="1585256"/>
                  </a:lnTo>
                  <a:lnTo>
                    <a:pt x="336285" y="1558781"/>
                  </a:lnTo>
                  <a:lnTo>
                    <a:pt x="301103" y="1530247"/>
                  </a:lnTo>
                  <a:lnTo>
                    <a:pt x="267468" y="1499735"/>
                  </a:lnTo>
                  <a:lnTo>
                    <a:pt x="235457" y="1467326"/>
                  </a:lnTo>
                  <a:lnTo>
                    <a:pt x="205146" y="1433100"/>
                  </a:lnTo>
                  <a:lnTo>
                    <a:pt x="176608" y="1397139"/>
                  </a:lnTo>
                  <a:lnTo>
                    <a:pt x="149920" y="1359522"/>
                  </a:lnTo>
                  <a:lnTo>
                    <a:pt x="125157" y="1320330"/>
                  </a:lnTo>
                  <a:lnTo>
                    <a:pt x="102395" y="1279645"/>
                  </a:lnTo>
                  <a:lnTo>
                    <a:pt x="81709" y="1237545"/>
                  </a:lnTo>
                  <a:lnTo>
                    <a:pt x="63174" y="1194113"/>
                  </a:lnTo>
                  <a:lnTo>
                    <a:pt x="46866" y="1149428"/>
                  </a:lnTo>
                  <a:lnTo>
                    <a:pt x="32860" y="1103572"/>
                  </a:lnTo>
                  <a:lnTo>
                    <a:pt x="21231" y="1056625"/>
                  </a:lnTo>
                  <a:lnTo>
                    <a:pt x="12055" y="1008667"/>
                  </a:lnTo>
                  <a:lnTo>
                    <a:pt x="5408" y="959779"/>
                  </a:lnTo>
                  <a:lnTo>
                    <a:pt x="1364" y="910042"/>
                  </a:lnTo>
                  <a:lnTo>
                    <a:pt x="0" y="859536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9643871" y="1524000"/>
              <a:ext cx="1710055" cy="5161915"/>
            </a:xfrm>
            <a:custGeom>
              <a:avLst/>
              <a:gdLst/>
              <a:ahLst/>
              <a:cxnLst/>
              <a:rect l="l" t="t" r="r" b="b"/>
              <a:pathLst>
                <a:path w="1710054" h="5161915">
                  <a:moveTo>
                    <a:pt x="1538985" y="0"/>
                  </a:moveTo>
                  <a:lnTo>
                    <a:pt x="170942" y="0"/>
                  </a:lnTo>
                  <a:lnTo>
                    <a:pt x="125515" y="6109"/>
                  </a:lnTo>
                  <a:lnTo>
                    <a:pt x="84685" y="23349"/>
                  </a:lnTo>
                  <a:lnTo>
                    <a:pt x="50085" y="50085"/>
                  </a:lnTo>
                  <a:lnTo>
                    <a:pt x="23349" y="84685"/>
                  </a:lnTo>
                  <a:lnTo>
                    <a:pt x="6109" y="125515"/>
                  </a:lnTo>
                  <a:lnTo>
                    <a:pt x="0" y="170941"/>
                  </a:lnTo>
                  <a:lnTo>
                    <a:pt x="0" y="4990795"/>
                  </a:lnTo>
                  <a:lnTo>
                    <a:pt x="6109" y="5036252"/>
                  </a:lnTo>
                  <a:lnTo>
                    <a:pt x="23349" y="5077098"/>
                  </a:lnTo>
                  <a:lnTo>
                    <a:pt x="50085" y="5111705"/>
                  </a:lnTo>
                  <a:lnTo>
                    <a:pt x="84685" y="5138442"/>
                  </a:lnTo>
                  <a:lnTo>
                    <a:pt x="125515" y="5155680"/>
                  </a:lnTo>
                  <a:lnTo>
                    <a:pt x="170942" y="5161788"/>
                  </a:lnTo>
                  <a:lnTo>
                    <a:pt x="1538985" y="5161788"/>
                  </a:lnTo>
                  <a:lnTo>
                    <a:pt x="1584412" y="5155680"/>
                  </a:lnTo>
                  <a:lnTo>
                    <a:pt x="1625242" y="5138442"/>
                  </a:lnTo>
                  <a:lnTo>
                    <a:pt x="1659842" y="5111705"/>
                  </a:lnTo>
                  <a:lnTo>
                    <a:pt x="1686578" y="5077098"/>
                  </a:lnTo>
                  <a:lnTo>
                    <a:pt x="1703818" y="5036252"/>
                  </a:lnTo>
                  <a:lnTo>
                    <a:pt x="1709927" y="4990795"/>
                  </a:lnTo>
                  <a:lnTo>
                    <a:pt x="1709927" y="170941"/>
                  </a:lnTo>
                  <a:lnTo>
                    <a:pt x="1703818" y="125515"/>
                  </a:lnTo>
                  <a:lnTo>
                    <a:pt x="1686578" y="84685"/>
                  </a:lnTo>
                  <a:lnTo>
                    <a:pt x="1659842" y="50085"/>
                  </a:lnTo>
                  <a:lnTo>
                    <a:pt x="1625242" y="23349"/>
                  </a:lnTo>
                  <a:lnTo>
                    <a:pt x="1584412" y="6109"/>
                  </a:lnTo>
                  <a:lnTo>
                    <a:pt x="153898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9745471" y="3588867"/>
            <a:ext cx="1513205" cy="991869"/>
          </a:xfrm>
          <a:prstGeom prst="rect">
            <a:avLst/>
          </a:prstGeom>
        </p:spPr>
        <p:txBody>
          <a:bodyPr vert="horz" wrap="square" lIns="0" tIns="704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5"/>
              </a:spcBef>
            </a:pP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Yenidoğan</a:t>
            </a:r>
            <a:r>
              <a:rPr sz="14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belirtileri</a:t>
            </a:r>
            <a:endParaRPr sz="1400">
              <a:latin typeface="Calibri"/>
              <a:cs typeface="Calibri"/>
            </a:endParaRPr>
          </a:p>
          <a:p>
            <a:pPr marL="125730" indent="-113030">
              <a:lnSpc>
                <a:spcPct val="100000"/>
              </a:lnSpc>
              <a:spcBef>
                <a:spcPts val="455"/>
              </a:spcBef>
              <a:buChar char="•"/>
              <a:tabLst>
                <a:tab pos="125730" algn="l"/>
              </a:tabLst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Sepsis</a:t>
            </a:r>
            <a:r>
              <a:rPr sz="1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bulguları</a:t>
            </a:r>
            <a:endParaRPr sz="1400">
              <a:latin typeface="Calibri"/>
              <a:cs typeface="Calibri"/>
            </a:endParaRPr>
          </a:p>
          <a:p>
            <a:pPr marL="125730" indent="-113030">
              <a:lnSpc>
                <a:spcPts val="1614"/>
              </a:lnSpc>
              <a:spcBef>
                <a:spcPts val="110"/>
              </a:spcBef>
              <a:buChar char="•"/>
              <a:tabLst>
                <a:tab pos="125730" algn="l"/>
              </a:tabLst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Fokal</a:t>
            </a:r>
            <a:r>
              <a:rPr sz="14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nörolojik</a:t>
            </a:r>
            <a:endParaRPr sz="1400">
              <a:latin typeface="Calibri"/>
              <a:cs typeface="Calibri"/>
            </a:endParaRPr>
          </a:p>
          <a:p>
            <a:pPr marL="127000">
              <a:lnSpc>
                <a:spcPts val="1614"/>
              </a:lnSpc>
            </a:pP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bulgular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1252474" y="1827022"/>
            <a:ext cx="10055860" cy="4865370"/>
            <a:chOff x="1252474" y="1827022"/>
            <a:chExt cx="10055860" cy="4865370"/>
          </a:xfrm>
        </p:grpSpPr>
        <p:pic>
          <p:nvPicPr>
            <p:cNvPr id="31" name="object 3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695688" y="1833372"/>
              <a:ext cx="1606295" cy="1719072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9695688" y="1833372"/>
              <a:ext cx="1606550" cy="1719580"/>
            </a:xfrm>
            <a:custGeom>
              <a:avLst/>
              <a:gdLst/>
              <a:ahLst/>
              <a:cxnLst/>
              <a:rect l="l" t="t" r="r" b="b"/>
              <a:pathLst>
                <a:path w="1606550" h="1719579">
                  <a:moveTo>
                    <a:pt x="0" y="859536"/>
                  </a:moveTo>
                  <a:lnTo>
                    <a:pt x="1363" y="809029"/>
                  </a:lnTo>
                  <a:lnTo>
                    <a:pt x="5402" y="759292"/>
                  </a:lnTo>
                  <a:lnTo>
                    <a:pt x="12043" y="710404"/>
                  </a:lnTo>
                  <a:lnTo>
                    <a:pt x="21209" y="662446"/>
                  </a:lnTo>
                  <a:lnTo>
                    <a:pt x="32825" y="615499"/>
                  </a:lnTo>
                  <a:lnTo>
                    <a:pt x="46817" y="569643"/>
                  </a:lnTo>
                  <a:lnTo>
                    <a:pt x="63109" y="524958"/>
                  </a:lnTo>
                  <a:lnTo>
                    <a:pt x="81625" y="481526"/>
                  </a:lnTo>
                  <a:lnTo>
                    <a:pt x="102290" y="439426"/>
                  </a:lnTo>
                  <a:lnTo>
                    <a:pt x="125029" y="398741"/>
                  </a:lnTo>
                  <a:lnTo>
                    <a:pt x="149767" y="359549"/>
                  </a:lnTo>
                  <a:lnTo>
                    <a:pt x="176428" y="321932"/>
                  </a:lnTo>
                  <a:lnTo>
                    <a:pt x="204937" y="285971"/>
                  </a:lnTo>
                  <a:lnTo>
                    <a:pt x="235219" y="251745"/>
                  </a:lnTo>
                  <a:lnTo>
                    <a:pt x="267199" y="219336"/>
                  </a:lnTo>
                  <a:lnTo>
                    <a:pt x="300801" y="188824"/>
                  </a:lnTo>
                  <a:lnTo>
                    <a:pt x="335949" y="160290"/>
                  </a:lnTo>
                  <a:lnTo>
                    <a:pt x="372570" y="133815"/>
                  </a:lnTo>
                  <a:lnTo>
                    <a:pt x="410586" y="109478"/>
                  </a:lnTo>
                  <a:lnTo>
                    <a:pt x="449924" y="87361"/>
                  </a:lnTo>
                  <a:lnTo>
                    <a:pt x="490507" y="67544"/>
                  </a:lnTo>
                  <a:lnTo>
                    <a:pt x="532261" y="50107"/>
                  </a:lnTo>
                  <a:lnTo>
                    <a:pt x="575110" y="35132"/>
                  </a:lnTo>
                  <a:lnTo>
                    <a:pt x="618979" y="22700"/>
                  </a:lnTo>
                  <a:lnTo>
                    <a:pt x="663792" y="12889"/>
                  </a:lnTo>
                  <a:lnTo>
                    <a:pt x="709475" y="5782"/>
                  </a:lnTo>
                  <a:lnTo>
                    <a:pt x="755952" y="1459"/>
                  </a:lnTo>
                  <a:lnTo>
                    <a:pt x="803147" y="0"/>
                  </a:lnTo>
                  <a:lnTo>
                    <a:pt x="850343" y="1459"/>
                  </a:lnTo>
                  <a:lnTo>
                    <a:pt x="896820" y="5782"/>
                  </a:lnTo>
                  <a:lnTo>
                    <a:pt x="942503" y="12889"/>
                  </a:lnTo>
                  <a:lnTo>
                    <a:pt x="987316" y="22700"/>
                  </a:lnTo>
                  <a:lnTo>
                    <a:pt x="1031185" y="35132"/>
                  </a:lnTo>
                  <a:lnTo>
                    <a:pt x="1074034" y="50107"/>
                  </a:lnTo>
                  <a:lnTo>
                    <a:pt x="1115788" y="67544"/>
                  </a:lnTo>
                  <a:lnTo>
                    <a:pt x="1156371" y="87361"/>
                  </a:lnTo>
                  <a:lnTo>
                    <a:pt x="1195709" y="109478"/>
                  </a:lnTo>
                  <a:lnTo>
                    <a:pt x="1233725" y="133815"/>
                  </a:lnTo>
                  <a:lnTo>
                    <a:pt x="1270346" y="160290"/>
                  </a:lnTo>
                  <a:lnTo>
                    <a:pt x="1305494" y="188824"/>
                  </a:lnTo>
                  <a:lnTo>
                    <a:pt x="1339096" y="219336"/>
                  </a:lnTo>
                  <a:lnTo>
                    <a:pt x="1371076" y="251745"/>
                  </a:lnTo>
                  <a:lnTo>
                    <a:pt x="1401358" y="285971"/>
                  </a:lnTo>
                  <a:lnTo>
                    <a:pt x="1429867" y="321932"/>
                  </a:lnTo>
                  <a:lnTo>
                    <a:pt x="1456528" y="359549"/>
                  </a:lnTo>
                  <a:lnTo>
                    <a:pt x="1481266" y="398741"/>
                  </a:lnTo>
                  <a:lnTo>
                    <a:pt x="1504005" y="439426"/>
                  </a:lnTo>
                  <a:lnTo>
                    <a:pt x="1524670" y="481526"/>
                  </a:lnTo>
                  <a:lnTo>
                    <a:pt x="1543186" y="524958"/>
                  </a:lnTo>
                  <a:lnTo>
                    <a:pt x="1559478" y="569643"/>
                  </a:lnTo>
                  <a:lnTo>
                    <a:pt x="1573470" y="615499"/>
                  </a:lnTo>
                  <a:lnTo>
                    <a:pt x="1585086" y="662446"/>
                  </a:lnTo>
                  <a:lnTo>
                    <a:pt x="1594252" y="710404"/>
                  </a:lnTo>
                  <a:lnTo>
                    <a:pt x="1600893" y="759292"/>
                  </a:lnTo>
                  <a:lnTo>
                    <a:pt x="1604932" y="809029"/>
                  </a:lnTo>
                  <a:lnTo>
                    <a:pt x="1606295" y="859536"/>
                  </a:lnTo>
                  <a:lnTo>
                    <a:pt x="1604932" y="910042"/>
                  </a:lnTo>
                  <a:lnTo>
                    <a:pt x="1600893" y="959779"/>
                  </a:lnTo>
                  <a:lnTo>
                    <a:pt x="1594252" y="1008667"/>
                  </a:lnTo>
                  <a:lnTo>
                    <a:pt x="1585086" y="1056625"/>
                  </a:lnTo>
                  <a:lnTo>
                    <a:pt x="1573470" y="1103572"/>
                  </a:lnTo>
                  <a:lnTo>
                    <a:pt x="1559478" y="1149428"/>
                  </a:lnTo>
                  <a:lnTo>
                    <a:pt x="1543186" y="1194113"/>
                  </a:lnTo>
                  <a:lnTo>
                    <a:pt x="1524670" y="1237545"/>
                  </a:lnTo>
                  <a:lnTo>
                    <a:pt x="1504005" y="1279645"/>
                  </a:lnTo>
                  <a:lnTo>
                    <a:pt x="1481266" y="1320330"/>
                  </a:lnTo>
                  <a:lnTo>
                    <a:pt x="1456528" y="1359522"/>
                  </a:lnTo>
                  <a:lnTo>
                    <a:pt x="1429867" y="1397139"/>
                  </a:lnTo>
                  <a:lnTo>
                    <a:pt x="1401358" y="1433100"/>
                  </a:lnTo>
                  <a:lnTo>
                    <a:pt x="1371076" y="1467326"/>
                  </a:lnTo>
                  <a:lnTo>
                    <a:pt x="1339096" y="1499735"/>
                  </a:lnTo>
                  <a:lnTo>
                    <a:pt x="1305494" y="1530247"/>
                  </a:lnTo>
                  <a:lnTo>
                    <a:pt x="1270346" y="1558781"/>
                  </a:lnTo>
                  <a:lnTo>
                    <a:pt x="1233725" y="1585256"/>
                  </a:lnTo>
                  <a:lnTo>
                    <a:pt x="1195709" y="1609593"/>
                  </a:lnTo>
                  <a:lnTo>
                    <a:pt x="1156371" y="1631710"/>
                  </a:lnTo>
                  <a:lnTo>
                    <a:pt x="1115788" y="1651527"/>
                  </a:lnTo>
                  <a:lnTo>
                    <a:pt x="1074034" y="1668964"/>
                  </a:lnTo>
                  <a:lnTo>
                    <a:pt x="1031185" y="1683939"/>
                  </a:lnTo>
                  <a:lnTo>
                    <a:pt x="987316" y="1696371"/>
                  </a:lnTo>
                  <a:lnTo>
                    <a:pt x="942503" y="1706182"/>
                  </a:lnTo>
                  <a:lnTo>
                    <a:pt x="896820" y="1713289"/>
                  </a:lnTo>
                  <a:lnTo>
                    <a:pt x="850343" y="1717612"/>
                  </a:lnTo>
                  <a:lnTo>
                    <a:pt x="803147" y="1719072"/>
                  </a:lnTo>
                  <a:lnTo>
                    <a:pt x="755952" y="1717612"/>
                  </a:lnTo>
                  <a:lnTo>
                    <a:pt x="709475" y="1713289"/>
                  </a:lnTo>
                  <a:lnTo>
                    <a:pt x="663792" y="1706182"/>
                  </a:lnTo>
                  <a:lnTo>
                    <a:pt x="618979" y="1696371"/>
                  </a:lnTo>
                  <a:lnTo>
                    <a:pt x="575110" y="1683939"/>
                  </a:lnTo>
                  <a:lnTo>
                    <a:pt x="532261" y="1668964"/>
                  </a:lnTo>
                  <a:lnTo>
                    <a:pt x="490507" y="1651527"/>
                  </a:lnTo>
                  <a:lnTo>
                    <a:pt x="449924" y="1631710"/>
                  </a:lnTo>
                  <a:lnTo>
                    <a:pt x="410586" y="1609593"/>
                  </a:lnTo>
                  <a:lnTo>
                    <a:pt x="372570" y="1585256"/>
                  </a:lnTo>
                  <a:lnTo>
                    <a:pt x="335949" y="1558781"/>
                  </a:lnTo>
                  <a:lnTo>
                    <a:pt x="300801" y="1530247"/>
                  </a:lnTo>
                  <a:lnTo>
                    <a:pt x="267199" y="1499735"/>
                  </a:lnTo>
                  <a:lnTo>
                    <a:pt x="235219" y="1467326"/>
                  </a:lnTo>
                  <a:lnTo>
                    <a:pt x="204937" y="1433100"/>
                  </a:lnTo>
                  <a:lnTo>
                    <a:pt x="176428" y="1397139"/>
                  </a:lnTo>
                  <a:lnTo>
                    <a:pt x="149767" y="1359522"/>
                  </a:lnTo>
                  <a:lnTo>
                    <a:pt x="125029" y="1320330"/>
                  </a:lnTo>
                  <a:lnTo>
                    <a:pt x="102290" y="1279645"/>
                  </a:lnTo>
                  <a:lnTo>
                    <a:pt x="81625" y="1237545"/>
                  </a:lnTo>
                  <a:lnTo>
                    <a:pt x="63109" y="1194113"/>
                  </a:lnTo>
                  <a:lnTo>
                    <a:pt x="46817" y="1149428"/>
                  </a:lnTo>
                  <a:lnTo>
                    <a:pt x="32825" y="1103572"/>
                  </a:lnTo>
                  <a:lnTo>
                    <a:pt x="21209" y="1056625"/>
                  </a:lnTo>
                  <a:lnTo>
                    <a:pt x="12043" y="1008667"/>
                  </a:lnTo>
                  <a:lnTo>
                    <a:pt x="5402" y="959779"/>
                  </a:lnTo>
                  <a:lnTo>
                    <a:pt x="1363" y="910042"/>
                  </a:lnTo>
                  <a:lnTo>
                    <a:pt x="0" y="859536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258824" y="6353556"/>
              <a:ext cx="9674860" cy="332740"/>
            </a:xfrm>
            <a:custGeom>
              <a:avLst/>
              <a:gdLst/>
              <a:ahLst/>
              <a:cxnLst/>
              <a:rect l="l" t="t" r="r" b="b"/>
              <a:pathLst>
                <a:path w="9674860" h="332740">
                  <a:moveTo>
                    <a:pt x="9508236" y="0"/>
                  </a:moveTo>
                  <a:lnTo>
                    <a:pt x="9508236" y="83058"/>
                  </a:lnTo>
                  <a:lnTo>
                    <a:pt x="166115" y="83058"/>
                  </a:lnTo>
                  <a:lnTo>
                    <a:pt x="166115" y="0"/>
                  </a:lnTo>
                  <a:lnTo>
                    <a:pt x="0" y="166116"/>
                  </a:lnTo>
                  <a:lnTo>
                    <a:pt x="166115" y="332232"/>
                  </a:lnTo>
                  <a:lnTo>
                    <a:pt x="166115" y="249174"/>
                  </a:lnTo>
                  <a:lnTo>
                    <a:pt x="9508236" y="249174"/>
                  </a:lnTo>
                  <a:lnTo>
                    <a:pt x="9508236" y="332232"/>
                  </a:lnTo>
                  <a:lnTo>
                    <a:pt x="9674352" y="166116"/>
                  </a:lnTo>
                  <a:lnTo>
                    <a:pt x="9508236" y="0"/>
                  </a:lnTo>
                  <a:close/>
                </a:path>
              </a:pathLst>
            </a:custGeom>
            <a:solidFill>
              <a:srgbClr val="AFBB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258824" y="6353556"/>
              <a:ext cx="9674860" cy="332740"/>
            </a:xfrm>
            <a:custGeom>
              <a:avLst/>
              <a:gdLst/>
              <a:ahLst/>
              <a:cxnLst/>
              <a:rect l="l" t="t" r="r" b="b"/>
              <a:pathLst>
                <a:path w="9674860" h="332740">
                  <a:moveTo>
                    <a:pt x="0" y="166116"/>
                  </a:moveTo>
                  <a:lnTo>
                    <a:pt x="166115" y="0"/>
                  </a:lnTo>
                  <a:lnTo>
                    <a:pt x="166115" y="83058"/>
                  </a:lnTo>
                  <a:lnTo>
                    <a:pt x="9508236" y="83058"/>
                  </a:lnTo>
                  <a:lnTo>
                    <a:pt x="9508236" y="0"/>
                  </a:lnTo>
                  <a:lnTo>
                    <a:pt x="9674352" y="166116"/>
                  </a:lnTo>
                  <a:lnTo>
                    <a:pt x="9508236" y="332232"/>
                  </a:lnTo>
                  <a:lnTo>
                    <a:pt x="9508236" y="249174"/>
                  </a:lnTo>
                  <a:lnTo>
                    <a:pt x="166115" y="249174"/>
                  </a:lnTo>
                  <a:lnTo>
                    <a:pt x="166115" y="332232"/>
                  </a:lnTo>
                  <a:lnTo>
                    <a:pt x="0" y="166116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</TotalTime>
  <Words>1296</Words>
  <Application>Microsoft Office PowerPoint</Application>
  <PresentationFormat>Geniş ekran</PresentationFormat>
  <Paragraphs>282</Paragraphs>
  <Slides>31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31</vt:i4>
      </vt:variant>
    </vt:vector>
  </HeadingPairs>
  <TitlesOfParts>
    <vt:vector size="36" baseType="lpstr">
      <vt:lpstr>Arial MT</vt:lpstr>
      <vt:lpstr>Calibri</vt:lpstr>
      <vt:lpstr>Calibri Light</vt:lpstr>
      <vt:lpstr>Times New Roman</vt:lpstr>
      <vt:lpstr>Office Theme</vt:lpstr>
      <vt:lpstr>Enfektif Endokardit</vt:lpstr>
      <vt:lpstr>Enfektif Endokardit</vt:lpstr>
      <vt:lpstr>PowerPoint Sunusu</vt:lpstr>
      <vt:lpstr>PowerPoint Sunusu</vt:lpstr>
      <vt:lpstr>PowerPoint Sunusu</vt:lpstr>
      <vt:lpstr>Etiyoloji</vt:lpstr>
      <vt:lpstr>Etiyoloji</vt:lpstr>
      <vt:lpstr>PowerPoint Sunusu</vt:lpstr>
      <vt:lpstr>Klinik</vt:lpstr>
      <vt:lpstr>Roth Spot</vt:lpstr>
      <vt:lpstr>Osler nodülleri</vt:lpstr>
      <vt:lpstr>Splinter Hemoraji: Tırnak içi kanamalardır. </vt:lpstr>
      <vt:lpstr>PowerPoint Sunusu</vt:lpstr>
      <vt:lpstr>PowerPoint Sunusu</vt:lpstr>
      <vt:lpstr>Laboratuvar ve Görüntüleme</vt:lpstr>
      <vt:lpstr>Ekokardiyografi</vt:lpstr>
      <vt:lpstr>Vejetasyonlar</vt:lpstr>
      <vt:lpstr>Tanı Kriterleri (2023 ESC – Modifiye Duke)</vt:lpstr>
      <vt:lpstr>Janeway Lezyonları</vt:lpstr>
      <vt:lpstr>Tanı Kriterleri (2023 ESC – Modifiye Duke)</vt:lpstr>
      <vt:lpstr>PowerPoint Sunusu</vt:lpstr>
      <vt:lpstr>Tanı Kriterleri (2023 ESC – Modifiye Duke)</vt:lpstr>
      <vt:lpstr>Tanı Kriterleri (2023 ESC – Modifiye Duke)</vt:lpstr>
      <vt:lpstr>Tanı Kriterleri (2023 ESC – Modifiye Duke)</vt:lpstr>
      <vt:lpstr>Tanı Kriterleri (2023 ESC – Modifiye Duke)</vt:lpstr>
      <vt:lpstr>Tedavi – Takip</vt:lpstr>
      <vt:lpstr>Cerrahi Endikasyonları</vt:lpstr>
      <vt:lpstr>Koruyucu önlemler ve profilaksi</vt:lpstr>
      <vt:lpstr>Klinik Seyir</vt:lpstr>
      <vt:lpstr>Kazanımlar</vt:lpstr>
      <vt:lpstr>Kaynakça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Mahmud Çırakoğlu</dc:creator>
  <cp:lastModifiedBy>Meki Bilici</cp:lastModifiedBy>
  <cp:revision>8</cp:revision>
  <dcterms:created xsi:type="dcterms:W3CDTF">2024-12-10T11:49:01Z</dcterms:created>
  <dcterms:modified xsi:type="dcterms:W3CDTF">2024-12-10T12:33:45Z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2024-07-03T00:00:00Z</vt:filetime>
  </property>
  <property fmtid="{D5CDD505-2E9C-101B-9397-08002B2CF9AE}" pid="3" name="Creator">
    <vt:lpwstr>Microsoft® PowerPoint® 2021</vt:lpwstr>
  </property>
  <property fmtid="{D5CDD505-2E9C-101B-9397-08002B2CF9AE}" pid="4" name="LastSaved">
    <vt:filetime>2024-12-10T00:00:00Z</vt:filetime>
  </property>
  <property fmtid="{D5CDD505-2E9C-101B-9397-08002B2CF9AE}" pid="5" name="Producer">
    <vt:lpwstr>Microsoft® PowerPoint® 2021</vt:lpwstr>
  </property>
</Properties>
</file>